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256" r:id="rId2"/>
    <p:sldId id="263" r:id="rId3"/>
    <p:sldId id="260" r:id="rId4"/>
    <p:sldId id="261" r:id="rId5"/>
    <p:sldId id="264" r:id="rId6"/>
    <p:sldId id="265" r:id="rId7"/>
    <p:sldId id="267" r:id="rId8"/>
    <p:sldId id="257" r:id="rId9"/>
    <p:sldId id="258" r:id="rId10"/>
    <p:sldId id="259" r:id="rId11"/>
    <p:sldId id="278" r:id="rId12"/>
    <p:sldId id="279" r:id="rId13"/>
    <p:sldId id="262" r:id="rId14"/>
    <p:sldId id="280" r:id="rId15"/>
    <p:sldId id="281" r:id="rId16"/>
    <p:sldId id="282" r:id="rId17"/>
    <p:sldId id="283" r:id="rId18"/>
    <p:sldId id="284" r:id="rId19"/>
    <p:sldId id="285" r:id="rId20"/>
    <p:sldId id="286" r:id="rId21"/>
    <p:sldId id="287" r:id="rId22"/>
    <p:sldId id="276" r:id="rId23"/>
    <p:sldId id="266" r:id="rId24"/>
    <p:sldId id="269" r:id="rId25"/>
    <p:sldId id="275" r:id="rId26"/>
    <p:sldId id="288"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Proxima Nova" panose="02000506030000020004" pitchFamily="2" charset="0"/>
      <p:regular r:id="rId33"/>
      <p:bold r:id="rId34"/>
      <p:italic r:id="rId35"/>
      <p:boldItalic r:id="rId36"/>
    </p:embeddedFont>
    <p:embeddedFont>
      <p:font typeface="Proxima Nova Semibold" panose="02000506030000020004" pitchFamily="2" charset="0"/>
      <p:regular r:id="rId37"/>
      <p:bold r:id="rId38"/>
      <p:italic r:id="rId39"/>
      <p:boldItalic r:id="rId40"/>
    </p:embeddedFont>
    <p:embeddedFont>
      <p:font typeface="Source Sans Pro" panose="020B0503030403020204" pitchFamily="34" charset="0"/>
      <p:regular r:id="rId41"/>
      <p:bold r:id="rId42"/>
      <p:italic r:id="rId43"/>
      <p:boldItalic r:id="rId44"/>
    </p:embeddedFont>
    <p:embeddedFont>
      <p:font typeface="Source Sans Pro SemiBold" panose="020B0503030403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36">
          <p15:clr>
            <a:srgbClr val="9AA0A6"/>
          </p15:clr>
        </p15:guide>
        <p15:guide id="2" orient="horz" pos="1910">
          <p15:clr>
            <a:srgbClr val="9AA0A6"/>
          </p15:clr>
        </p15:guide>
        <p15:guide id="3" orient="horz" pos="665">
          <p15:clr>
            <a:srgbClr val="9AA0A6"/>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37" d="100"/>
          <a:sy n="137" d="100"/>
        </p:scale>
        <p:origin x="824" y="176"/>
      </p:cViewPr>
      <p:guideLst>
        <p:guide orient="horz" pos="2736"/>
        <p:guide orient="horz" pos="1910"/>
        <p:guide orient="horz" pos="66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6403CE-3789-5A4D-B03B-11D6949839ED}"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86C08DFC-DD37-7D41-B238-C6B34CDB8DB1}">
      <dgm:prSet phldrT="[Text]"/>
      <dgm:spPr>
        <a:gradFill rotWithShape="0">
          <a:gsLst>
            <a:gs pos="0">
              <a:schemeClr val="accent6">
                <a:lumMod val="60000"/>
                <a:lumOff val="40000"/>
              </a:schemeClr>
            </a:gs>
            <a:gs pos="68000">
              <a:schemeClr val="accent5">
                <a:lumMod val="20000"/>
                <a:lumOff val="80000"/>
              </a:schemeClr>
            </a:gs>
            <a:gs pos="99000">
              <a:schemeClr val="accent5">
                <a:lumMod val="105000"/>
                <a:satMod val="109000"/>
                <a:tint val="81000"/>
              </a:schemeClr>
            </a:gs>
          </a:gsLst>
          <a:lin ang="1200000" scaled="0"/>
        </a:gradFill>
        <a:ln w="28575">
          <a:solidFill>
            <a:schemeClr val="bg2">
              <a:lumMod val="50000"/>
            </a:schemeClr>
          </a:solidFill>
          <a:prstDash val="sysDot"/>
        </a:ln>
      </dgm:spPr>
      <dgm:t>
        <a:bodyPr/>
        <a:lstStyle/>
        <a:p>
          <a:r>
            <a:rPr lang="en-US" dirty="0">
              <a:ln w="3175">
                <a:noFill/>
              </a:ln>
              <a:solidFill>
                <a:schemeClr val="bg2">
                  <a:lumMod val="50000"/>
                </a:schemeClr>
              </a:solidFill>
            </a:rPr>
            <a:t>Milestone 1 (</a:t>
          </a:r>
          <a:r>
            <a:rPr lang="en-US" dirty="0" err="1">
              <a:ln w="3175">
                <a:noFill/>
              </a:ln>
              <a:solidFill>
                <a:schemeClr val="bg2">
                  <a:lumMod val="50000"/>
                </a:schemeClr>
              </a:solidFill>
            </a:rPr>
            <a:t>TtM</a:t>
          </a:r>
          <a:r>
            <a:rPr lang="en-US" dirty="0">
              <a:ln w="3175">
                <a:noFill/>
              </a:ln>
              <a:solidFill>
                <a:schemeClr val="bg2">
                  <a:lumMod val="50000"/>
                </a:schemeClr>
              </a:solidFill>
            </a:rPr>
            <a:t>)</a:t>
          </a:r>
        </a:p>
      </dgm:t>
    </dgm:pt>
    <dgm:pt modelId="{529A2F24-AC9D-544D-8829-F9A324F1406D}" type="parTrans" cxnId="{44BD6A7D-DF9A-2D40-9C9F-3680A56EAC8C}">
      <dgm:prSet/>
      <dgm:spPr/>
      <dgm:t>
        <a:bodyPr/>
        <a:lstStyle/>
        <a:p>
          <a:endParaRPr lang="en-US"/>
        </a:p>
      </dgm:t>
    </dgm:pt>
    <dgm:pt modelId="{86C3BA5D-EC38-8A46-971C-66B2E0E22A03}" type="sibTrans" cxnId="{44BD6A7D-DF9A-2D40-9C9F-3680A56EAC8C}">
      <dgm:prSet/>
      <dgm:spPr/>
      <dgm:t>
        <a:bodyPr/>
        <a:lstStyle/>
        <a:p>
          <a:endParaRPr lang="en-US"/>
        </a:p>
      </dgm:t>
    </dgm:pt>
    <dgm:pt modelId="{6CCC8044-15FA-104B-99BE-7B6DB9B07DF9}">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a:solidFill>
                <a:schemeClr val="bg1"/>
              </a:solidFill>
            </a:rPr>
            <a:t>VAOS v1 Service</a:t>
          </a:r>
        </a:p>
      </dgm:t>
    </dgm:pt>
    <dgm:pt modelId="{286089D7-30F5-FF49-A90A-22065D6CAD9F}" type="parTrans" cxnId="{3A7F91A9-AA9E-6C4B-8971-FAA16895250A}">
      <dgm:prSet>
        <dgm:style>
          <a:lnRef idx="1">
            <a:schemeClr val="accent5"/>
          </a:lnRef>
          <a:fillRef idx="2">
            <a:schemeClr val="accent5"/>
          </a:fillRef>
          <a:effectRef idx="1">
            <a:schemeClr val="accent5"/>
          </a:effectRef>
          <a:fontRef idx="minor">
            <a:schemeClr val="dk1"/>
          </a:fontRef>
        </dgm:style>
      </dgm:prSet>
      <dgm:spPr/>
      <dgm:t>
        <a:bodyPr/>
        <a:lstStyle/>
        <a:p>
          <a:endParaRPr lang="en-US"/>
        </a:p>
      </dgm:t>
    </dgm:pt>
    <dgm:pt modelId="{1C851A5D-19A1-154B-BD4F-29011EF261E4}" type="sibTrans" cxnId="{3A7F91A9-AA9E-6C4B-8971-FAA16895250A}">
      <dgm:prSet/>
      <dgm:spPr/>
      <dgm:t>
        <a:bodyPr/>
        <a:lstStyle/>
        <a:p>
          <a:endParaRPr lang="en-US"/>
        </a:p>
      </dgm:t>
    </dgm:pt>
    <dgm:pt modelId="{D9FFFA56-9E81-014E-9170-D9EDA1B7AEE1}">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Mobile Facility Service (MFS) v2</a:t>
          </a:r>
        </a:p>
      </dgm:t>
    </dgm:pt>
    <dgm:pt modelId="{F6392F67-57C0-6449-A09E-618A589B5E2E}" type="parTrans" cxnId="{B377B44D-2DCE-6944-BC2D-A1C16B72979C}">
      <dgm:prSet>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493969FD-7E2D-4E49-93D4-61A1A2A7BF7E}" type="sibTrans" cxnId="{B377B44D-2DCE-6944-BC2D-A1C16B72979C}">
      <dgm:prSet/>
      <dgm:spPr/>
      <dgm:t>
        <a:bodyPr/>
        <a:lstStyle/>
        <a:p>
          <a:endParaRPr lang="en-US"/>
        </a:p>
      </dgm:t>
    </dgm:pt>
    <dgm:pt modelId="{F258F577-74F2-9141-8674-4BD062A59B3F}">
      <dgm:prSet phldrT="[Text]" phldr="1"/>
      <dgm:spPr/>
      <dgm:t>
        <a:bodyPr/>
        <a:lstStyle/>
        <a:p>
          <a:endParaRPr lang="en-US"/>
        </a:p>
      </dgm:t>
    </dgm:pt>
    <dgm:pt modelId="{32B92750-630C-2744-80A4-483316FB49AF}" type="parTrans" cxnId="{6998D5D3-2B8C-084A-AAB6-056C9117379D}">
      <dgm:prSet/>
      <dgm:spPr/>
      <dgm:t>
        <a:bodyPr/>
        <a:lstStyle/>
        <a:p>
          <a:endParaRPr lang="en-US"/>
        </a:p>
      </dgm:t>
    </dgm:pt>
    <dgm:pt modelId="{DEC5CC43-5BFB-3A4C-8DFD-FC468FFF68DA}" type="sibTrans" cxnId="{6998D5D3-2B8C-084A-AAB6-056C9117379D}">
      <dgm:prSet/>
      <dgm:spPr/>
      <dgm:t>
        <a:bodyPr/>
        <a:lstStyle/>
        <a:p>
          <a:endParaRPr lang="en-US"/>
        </a:p>
      </dgm:t>
    </dgm:pt>
    <dgm:pt modelId="{255D01DE-13DF-3840-9948-1D8EF703408E}">
      <dgm:prSet phldrT="[Text]" phldr="1"/>
      <dgm:spPr/>
      <dgm:t>
        <a:bodyPr/>
        <a:lstStyle/>
        <a:p>
          <a:endParaRPr lang="en-US"/>
        </a:p>
      </dgm:t>
    </dgm:pt>
    <dgm:pt modelId="{D6735E2B-8AC2-8344-B450-FC643387C118}" type="parTrans" cxnId="{5851235E-ED9B-4E4C-9992-9B5AABEA22C7}">
      <dgm:prSet/>
      <dgm:spPr/>
      <dgm:t>
        <a:bodyPr/>
        <a:lstStyle/>
        <a:p>
          <a:endParaRPr lang="en-US"/>
        </a:p>
      </dgm:t>
    </dgm:pt>
    <dgm:pt modelId="{C182B4E2-18DC-754D-8D63-06A0A46AC004}" type="sibTrans" cxnId="{5851235E-ED9B-4E4C-9992-9B5AABEA22C7}">
      <dgm:prSet/>
      <dgm:spPr/>
      <dgm:t>
        <a:bodyPr/>
        <a:lstStyle/>
        <a:p>
          <a:endParaRPr lang="en-US"/>
        </a:p>
      </dgm:t>
    </dgm:pt>
    <dgm:pt modelId="{24AC8A1E-6DA6-894E-A5FE-A0BD11692A02}">
      <dgm:prSet phldrT="[Text]" phldr="1"/>
      <dgm:spPr/>
      <dgm:t>
        <a:bodyPr/>
        <a:lstStyle/>
        <a:p>
          <a:endParaRPr lang="en-US"/>
        </a:p>
      </dgm:t>
    </dgm:pt>
    <dgm:pt modelId="{8908A649-2B95-E348-8924-04127D3AEA67}" type="parTrans" cxnId="{792F1760-4E46-3048-857D-A883C58BB037}">
      <dgm:prSet/>
      <dgm:spPr/>
      <dgm:t>
        <a:bodyPr/>
        <a:lstStyle/>
        <a:p>
          <a:endParaRPr lang="en-US"/>
        </a:p>
      </dgm:t>
    </dgm:pt>
    <dgm:pt modelId="{B97DB012-BB8C-B345-B7A9-3EEA5CF998FA}" type="sibTrans" cxnId="{792F1760-4E46-3048-857D-A883C58BB037}">
      <dgm:prSet/>
      <dgm:spPr/>
      <dgm:t>
        <a:bodyPr/>
        <a:lstStyle/>
        <a:p>
          <a:endParaRPr lang="en-US"/>
        </a:p>
      </dgm:t>
    </dgm:pt>
    <dgm:pt modelId="{28D5D7E6-BE60-524E-89BA-ACD6A5C0F110}">
      <dgm:prSet phldrT="[Text]" phldr="1"/>
      <dgm:spPr/>
      <dgm:t>
        <a:bodyPr/>
        <a:lstStyle/>
        <a:p>
          <a:endParaRPr lang="en-US"/>
        </a:p>
      </dgm:t>
    </dgm:pt>
    <dgm:pt modelId="{EFEC2796-A37C-6E4E-86EB-AC57F0A5954B}" type="parTrans" cxnId="{A645B485-F806-7644-AD46-2412FC20EC0A}">
      <dgm:prSet/>
      <dgm:spPr/>
      <dgm:t>
        <a:bodyPr/>
        <a:lstStyle/>
        <a:p>
          <a:endParaRPr lang="en-US"/>
        </a:p>
      </dgm:t>
    </dgm:pt>
    <dgm:pt modelId="{18E6002A-5D33-B245-9914-79C512B7ED26}" type="sibTrans" cxnId="{A645B485-F806-7644-AD46-2412FC20EC0A}">
      <dgm:prSet/>
      <dgm:spPr/>
      <dgm:t>
        <a:bodyPr/>
        <a:lstStyle/>
        <a:p>
          <a:endParaRPr lang="en-US"/>
        </a:p>
      </dgm:t>
    </dgm:pt>
    <dgm:pt modelId="{FD4EE5E9-C462-0843-9EB8-9B39A7D05BB5}">
      <dgm:prSet phldrT="[Text]" phldr="1"/>
      <dgm:spPr/>
      <dgm:t>
        <a:bodyPr/>
        <a:lstStyle/>
        <a:p>
          <a:endParaRPr lang="en-US"/>
        </a:p>
      </dgm:t>
    </dgm:pt>
    <dgm:pt modelId="{0F5F3D17-AC54-8B4C-BF03-B170AE451AFB}" type="parTrans" cxnId="{B4EEC5E0-A8AA-FB41-AE73-2E2567FC9159}">
      <dgm:prSet/>
      <dgm:spPr/>
      <dgm:t>
        <a:bodyPr/>
        <a:lstStyle/>
        <a:p>
          <a:endParaRPr lang="en-US"/>
        </a:p>
      </dgm:t>
    </dgm:pt>
    <dgm:pt modelId="{7EBFB0AF-895B-9D43-A301-664632FFDAA7}" type="sibTrans" cxnId="{B4EEC5E0-A8AA-FB41-AE73-2E2567FC9159}">
      <dgm:prSet/>
      <dgm:spPr/>
      <dgm:t>
        <a:bodyPr/>
        <a:lstStyle/>
        <a:p>
          <a:endParaRPr lang="en-US"/>
        </a:p>
      </dgm:t>
    </dgm:pt>
    <dgm:pt modelId="{1BF683C2-9DE1-9C4F-B973-7BA2C309282C}">
      <dgm:prSet phldrT="[Text]" phldr="1"/>
      <dgm:spPr/>
      <dgm:t>
        <a:bodyPr/>
        <a:lstStyle/>
        <a:p>
          <a:endParaRPr lang="en-US"/>
        </a:p>
      </dgm:t>
    </dgm:pt>
    <dgm:pt modelId="{FCF86EAB-5B9C-A149-9AE9-0660A8B8261B}" type="parTrans" cxnId="{563E4C04-EFA8-8942-95B9-5A2233E04B1E}">
      <dgm:prSet/>
      <dgm:spPr/>
      <dgm:t>
        <a:bodyPr/>
        <a:lstStyle/>
        <a:p>
          <a:endParaRPr lang="en-US"/>
        </a:p>
      </dgm:t>
    </dgm:pt>
    <dgm:pt modelId="{184CD5DD-3308-DC4C-A42C-B9FA95D7B161}" type="sibTrans" cxnId="{563E4C04-EFA8-8942-95B9-5A2233E04B1E}">
      <dgm:prSet/>
      <dgm:spPr/>
      <dgm:t>
        <a:bodyPr/>
        <a:lstStyle/>
        <a:p>
          <a:endParaRPr lang="en-US"/>
        </a:p>
      </dgm:t>
    </dgm:pt>
    <dgm:pt modelId="{1E412197-626B-FC43-AEAD-E2BD8B16B5EE}">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Mobile HSRM Service v1</a:t>
          </a:r>
        </a:p>
      </dgm:t>
    </dgm:pt>
    <dgm:pt modelId="{7547BE78-BBF7-964C-9A3A-EE17AC15F016}" type="parTrans" cxnId="{D3BA347C-55E0-B149-804D-32CB74DD78FE}">
      <dgm:prSet>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4D1A4188-B825-C94D-B196-E0D797F03E3E}" type="sibTrans" cxnId="{D3BA347C-55E0-B149-804D-32CB74DD78FE}">
      <dgm:prSet/>
      <dgm:spPr/>
      <dgm:t>
        <a:bodyPr/>
        <a:lstStyle/>
        <a:p>
          <a:endParaRPr lang="en-US"/>
        </a:p>
      </dgm:t>
    </dgm:pt>
    <dgm:pt modelId="{4C17B164-93AA-854D-87EF-5F853A92B959}">
      <dgm:prSet phldrT="[Text]">
        <dgm:style>
          <a:lnRef idx="3">
            <a:schemeClr val="lt1"/>
          </a:lnRef>
          <a:fillRef idx="1">
            <a:schemeClr val="accent6"/>
          </a:fillRef>
          <a:effectRef idx="1">
            <a:schemeClr val="accent6"/>
          </a:effectRef>
          <a:fontRef idx="minor">
            <a:schemeClr val="lt1"/>
          </a:fontRef>
        </dgm:style>
      </dgm:prSet>
      <dgm:spPr>
        <a:solidFill>
          <a:schemeClr val="accent6">
            <a:lumMod val="60000"/>
            <a:lumOff val="40000"/>
          </a:schemeClr>
        </a:solidFill>
        <a:ln>
          <a:solidFill>
            <a:schemeClr val="accent6">
              <a:lumMod val="75000"/>
            </a:schemeClr>
          </a:solidFill>
        </a:ln>
      </dgm:spPr>
      <dgm:t>
        <a:bodyPr/>
        <a:lstStyle/>
        <a:p>
          <a:r>
            <a:rPr lang="en-US" dirty="0">
              <a:solidFill>
                <a:schemeClr val="bg1"/>
              </a:solidFill>
            </a:rPr>
            <a:t>Mobile PPMS Service v1</a:t>
          </a:r>
        </a:p>
      </dgm:t>
    </dgm:pt>
    <dgm:pt modelId="{DBD79303-DB91-534E-B6D6-DD2BFD95D10C}" type="parTrans" cxnId="{2D6BBEF9-6907-2A4E-879A-47C5B095475D}">
      <dgm:prSet>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8A50BB87-22BE-AE4C-AF7F-1E2C114428BD}" type="sibTrans" cxnId="{2D6BBEF9-6907-2A4E-879A-47C5B095475D}">
      <dgm:prSet/>
      <dgm:spPr/>
      <dgm:t>
        <a:bodyPr/>
        <a:lstStyle/>
        <a:p>
          <a:endParaRPr lang="en-US"/>
        </a:p>
      </dgm:t>
    </dgm:pt>
    <dgm:pt modelId="{39DA3610-AB4D-FC4E-81AF-9BF5856E2E98}">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a:solidFill>
                <a:schemeClr val="bg1"/>
              </a:solidFill>
            </a:rPr>
            <a:t>Mobile Appointment Service (MAS) v2</a:t>
          </a:r>
        </a:p>
      </dgm:t>
    </dgm:pt>
    <dgm:pt modelId="{7891AE57-3829-E940-B53D-366D33DE7284}" type="parTrans" cxnId="{C2F7EFC0-D7CF-6F48-8C34-68933F88B52C}">
      <dgm:prSet>
        <dgm:style>
          <a:lnRef idx="1">
            <a:schemeClr val="accent5"/>
          </a:lnRef>
          <a:fillRef idx="2">
            <a:schemeClr val="accent5"/>
          </a:fillRef>
          <a:effectRef idx="1">
            <a:schemeClr val="accent5"/>
          </a:effectRef>
          <a:fontRef idx="minor">
            <a:schemeClr val="dk1"/>
          </a:fontRef>
        </dgm:style>
      </dgm:prSet>
      <dgm:spPr/>
      <dgm:t>
        <a:bodyPr/>
        <a:lstStyle/>
        <a:p>
          <a:endParaRPr lang="en-US"/>
        </a:p>
      </dgm:t>
    </dgm:pt>
    <dgm:pt modelId="{0493A977-13DD-6742-B919-B52E363C8729}" type="sibTrans" cxnId="{C2F7EFC0-D7CF-6F48-8C34-68933F88B52C}">
      <dgm:prSet/>
      <dgm:spPr/>
      <dgm:t>
        <a:bodyPr/>
        <a:lstStyle/>
        <a:p>
          <a:endParaRPr lang="en-US"/>
        </a:p>
      </dgm:t>
    </dgm:pt>
    <dgm:pt modelId="{12C1AC76-5753-1D49-B46E-C095B64D032F}">
      <dgm:prSet phldrT="[Tex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en-US" dirty="0"/>
            <a:t>Appointment Request Service (ARS) v1</a:t>
          </a:r>
        </a:p>
      </dgm:t>
    </dgm:pt>
    <dgm:pt modelId="{68D82C67-BBC7-F941-ABD7-76D086754979}" type="parTrans" cxnId="{87E9EF0A-EC18-134D-9287-82A2CE8F3850}">
      <dgm:prSet>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FA1DA70D-3F67-8F49-98BD-0A0224079609}" type="sibTrans" cxnId="{87E9EF0A-EC18-134D-9287-82A2CE8F3850}">
      <dgm:prSet/>
      <dgm:spPr/>
      <dgm:t>
        <a:bodyPr/>
        <a:lstStyle/>
        <a:p>
          <a:endParaRPr lang="en-US"/>
        </a:p>
      </dgm:t>
    </dgm:pt>
    <dgm:pt modelId="{BCFC02B7-B12E-FE46-85BF-9695142E3607}" type="pres">
      <dgm:prSet presAssocID="{0C6403CE-3789-5A4D-B03B-11D6949839ED}" presName="cycle" presStyleCnt="0">
        <dgm:presLayoutVars>
          <dgm:chMax val="1"/>
          <dgm:dir/>
          <dgm:animLvl val="ctr"/>
          <dgm:resizeHandles val="exact"/>
        </dgm:presLayoutVars>
      </dgm:prSet>
      <dgm:spPr/>
    </dgm:pt>
    <dgm:pt modelId="{641AA241-AFC3-6A43-AD21-CA423A24448F}" type="pres">
      <dgm:prSet presAssocID="{86C08DFC-DD37-7D41-B238-C6B34CDB8DB1}" presName="centerShape" presStyleLbl="node0" presStyleIdx="0" presStyleCnt="1"/>
      <dgm:spPr/>
    </dgm:pt>
    <dgm:pt modelId="{9429E500-7C6D-FF4F-9761-1E589E580DDB}" type="pres">
      <dgm:prSet presAssocID="{68D82C67-BBC7-F941-ABD7-76D086754979}" presName="parTrans" presStyleLbl="bgSibTrans2D1" presStyleIdx="0" presStyleCnt="6"/>
      <dgm:spPr/>
    </dgm:pt>
    <dgm:pt modelId="{F55A040E-D84E-0C4E-B778-5FCFFEC1BF6C}" type="pres">
      <dgm:prSet presAssocID="{12C1AC76-5753-1D49-B46E-C095B64D032F}" presName="node" presStyleLbl="node1" presStyleIdx="0" presStyleCnt="6">
        <dgm:presLayoutVars>
          <dgm:bulletEnabled val="1"/>
        </dgm:presLayoutVars>
      </dgm:prSet>
      <dgm:spPr/>
    </dgm:pt>
    <dgm:pt modelId="{3C99E856-7D46-F64A-BF3B-B82C48FEB70C}" type="pres">
      <dgm:prSet presAssocID="{F6392F67-57C0-6449-A09E-618A589B5E2E}" presName="parTrans" presStyleLbl="bgSibTrans2D1" presStyleIdx="1" presStyleCnt="6"/>
      <dgm:spPr/>
    </dgm:pt>
    <dgm:pt modelId="{32B8FD1B-1F8A-734E-8E50-24E0B13F0569}" type="pres">
      <dgm:prSet presAssocID="{D9FFFA56-9E81-014E-9170-D9EDA1B7AEE1}" presName="node" presStyleLbl="node1" presStyleIdx="1" presStyleCnt="6">
        <dgm:presLayoutVars>
          <dgm:bulletEnabled val="1"/>
        </dgm:presLayoutVars>
      </dgm:prSet>
      <dgm:spPr/>
    </dgm:pt>
    <dgm:pt modelId="{656033DB-F11E-7B4B-889A-24AFC36B4BBE}" type="pres">
      <dgm:prSet presAssocID="{7547BE78-BBF7-964C-9A3A-EE17AC15F016}" presName="parTrans" presStyleLbl="bgSibTrans2D1" presStyleIdx="2" presStyleCnt="6"/>
      <dgm:spPr/>
    </dgm:pt>
    <dgm:pt modelId="{A1006DB2-2D25-1240-AF1F-00CAACDC4776}" type="pres">
      <dgm:prSet presAssocID="{1E412197-626B-FC43-AEAD-E2BD8B16B5EE}" presName="node" presStyleLbl="node1" presStyleIdx="2" presStyleCnt="6">
        <dgm:presLayoutVars>
          <dgm:bulletEnabled val="1"/>
        </dgm:presLayoutVars>
      </dgm:prSet>
      <dgm:spPr/>
    </dgm:pt>
    <dgm:pt modelId="{D3541C87-744B-C04D-8336-7153C21AD7AE}" type="pres">
      <dgm:prSet presAssocID="{DBD79303-DB91-534E-B6D6-DD2BFD95D10C}" presName="parTrans" presStyleLbl="bgSibTrans2D1" presStyleIdx="3" presStyleCnt="6"/>
      <dgm:spPr/>
    </dgm:pt>
    <dgm:pt modelId="{FB51290F-64C8-FC40-8129-E8FFE05FEC45}" type="pres">
      <dgm:prSet presAssocID="{4C17B164-93AA-854D-87EF-5F853A92B959}" presName="node" presStyleLbl="node1" presStyleIdx="3" presStyleCnt="6">
        <dgm:presLayoutVars>
          <dgm:bulletEnabled val="1"/>
        </dgm:presLayoutVars>
      </dgm:prSet>
      <dgm:spPr/>
    </dgm:pt>
    <dgm:pt modelId="{CF0C6CC8-5B8B-2249-A707-9BAB65BFDE53}" type="pres">
      <dgm:prSet presAssocID="{7891AE57-3829-E940-B53D-366D33DE7284}" presName="parTrans" presStyleLbl="bgSibTrans2D1" presStyleIdx="4" presStyleCnt="6"/>
      <dgm:spPr/>
    </dgm:pt>
    <dgm:pt modelId="{B599B954-637D-4F4A-847D-3355B6C1E563}" type="pres">
      <dgm:prSet presAssocID="{39DA3610-AB4D-FC4E-81AF-9BF5856E2E98}" presName="node" presStyleLbl="node1" presStyleIdx="4" presStyleCnt="6">
        <dgm:presLayoutVars>
          <dgm:bulletEnabled val="1"/>
        </dgm:presLayoutVars>
      </dgm:prSet>
      <dgm:spPr/>
    </dgm:pt>
    <dgm:pt modelId="{DF2EF2AE-AB30-1145-B03B-C58DF5153F6C}" type="pres">
      <dgm:prSet presAssocID="{286089D7-30F5-FF49-A90A-22065D6CAD9F}" presName="parTrans" presStyleLbl="bgSibTrans2D1" presStyleIdx="5" presStyleCnt="6"/>
      <dgm:spPr/>
    </dgm:pt>
    <dgm:pt modelId="{FEE1F8A4-F317-D542-9FFC-640E027FC02C}" type="pres">
      <dgm:prSet presAssocID="{6CCC8044-15FA-104B-99BE-7B6DB9B07DF9}" presName="node" presStyleLbl="node1" presStyleIdx="5" presStyleCnt="6">
        <dgm:presLayoutVars>
          <dgm:bulletEnabled val="1"/>
        </dgm:presLayoutVars>
      </dgm:prSet>
      <dgm:spPr/>
    </dgm:pt>
  </dgm:ptLst>
  <dgm:cxnLst>
    <dgm:cxn modelId="{4F797500-94F3-F846-999C-CE63BA39FB2E}" type="presOf" srcId="{1E412197-626B-FC43-AEAD-E2BD8B16B5EE}" destId="{A1006DB2-2D25-1240-AF1F-00CAACDC4776}" srcOrd="0" destOrd="0" presId="urn:microsoft.com/office/officeart/2005/8/layout/radial4"/>
    <dgm:cxn modelId="{563E4C04-EFA8-8942-95B9-5A2233E04B1E}" srcId="{28D5D7E6-BE60-524E-89BA-ACD6A5C0F110}" destId="{1BF683C2-9DE1-9C4F-B973-7BA2C309282C}" srcOrd="1" destOrd="0" parTransId="{FCF86EAB-5B9C-A149-9AE9-0660A8B8261B}" sibTransId="{184CD5DD-3308-DC4C-A42C-B9FA95D7B161}"/>
    <dgm:cxn modelId="{E62D6505-A254-6845-ABD3-320CEB216A98}" type="presOf" srcId="{0C6403CE-3789-5A4D-B03B-11D6949839ED}" destId="{BCFC02B7-B12E-FE46-85BF-9695142E3607}" srcOrd="0" destOrd="0" presId="urn:microsoft.com/office/officeart/2005/8/layout/radial4"/>
    <dgm:cxn modelId="{87E9EF0A-EC18-134D-9287-82A2CE8F3850}" srcId="{86C08DFC-DD37-7D41-B238-C6B34CDB8DB1}" destId="{12C1AC76-5753-1D49-B46E-C095B64D032F}" srcOrd="0" destOrd="0" parTransId="{68D82C67-BBC7-F941-ABD7-76D086754979}" sibTransId="{FA1DA70D-3F67-8F49-98BD-0A0224079609}"/>
    <dgm:cxn modelId="{E67C7E38-EC18-C442-B8B4-6548D9E15139}" type="presOf" srcId="{4C17B164-93AA-854D-87EF-5F853A92B959}" destId="{FB51290F-64C8-FC40-8129-E8FFE05FEC45}" srcOrd="0" destOrd="0" presId="urn:microsoft.com/office/officeart/2005/8/layout/radial4"/>
    <dgm:cxn modelId="{B377B44D-2DCE-6944-BC2D-A1C16B72979C}" srcId="{86C08DFC-DD37-7D41-B238-C6B34CDB8DB1}" destId="{D9FFFA56-9E81-014E-9170-D9EDA1B7AEE1}" srcOrd="1" destOrd="0" parTransId="{F6392F67-57C0-6449-A09E-618A589B5E2E}" sibTransId="{493969FD-7E2D-4E49-93D4-61A1A2A7BF7E}"/>
    <dgm:cxn modelId="{12CBE258-3E10-724A-A065-2C9445C51CD6}" type="presOf" srcId="{6CCC8044-15FA-104B-99BE-7B6DB9B07DF9}" destId="{FEE1F8A4-F317-D542-9FFC-640E027FC02C}" srcOrd="0" destOrd="0" presId="urn:microsoft.com/office/officeart/2005/8/layout/radial4"/>
    <dgm:cxn modelId="{5851235E-ED9B-4E4C-9992-9B5AABEA22C7}" srcId="{F258F577-74F2-9141-8674-4BD062A59B3F}" destId="{255D01DE-13DF-3840-9948-1D8EF703408E}" srcOrd="0" destOrd="0" parTransId="{D6735E2B-8AC2-8344-B450-FC643387C118}" sibTransId="{C182B4E2-18DC-754D-8D63-06A0A46AC004}"/>
    <dgm:cxn modelId="{792F1760-4E46-3048-857D-A883C58BB037}" srcId="{F258F577-74F2-9141-8674-4BD062A59B3F}" destId="{24AC8A1E-6DA6-894E-A5FE-A0BD11692A02}" srcOrd="1" destOrd="0" parTransId="{8908A649-2B95-E348-8924-04127D3AEA67}" sibTransId="{B97DB012-BB8C-B345-B7A9-3EEA5CF998FA}"/>
    <dgm:cxn modelId="{7B3B7C64-478B-B64D-915C-C85CFD6E078D}" type="presOf" srcId="{39DA3610-AB4D-FC4E-81AF-9BF5856E2E98}" destId="{B599B954-637D-4F4A-847D-3355B6C1E563}" srcOrd="0" destOrd="0" presId="urn:microsoft.com/office/officeart/2005/8/layout/radial4"/>
    <dgm:cxn modelId="{58C76168-4829-D74D-8B78-45BD5BCAEAD0}" type="presOf" srcId="{DBD79303-DB91-534E-B6D6-DD2BFD95D10C}" destId="{D3541C87-744B-C04D-8336-7153C21AD7AE}" srcOrd="0" destOrd="0" presId="urn:microsoft.com/office/officeart/2005/8/layout/radial4"/>
    <dgm:cxn modelId="{D3BA347C-55E0-B149-804D-32CB74DD78FE}" srcId="{86C08DFC-DD37-7D41-B238-C6B34CDB8DB1}" destId="{1E412197-626B-FC43-AEAD-E2BD8B16B5EE}" srcOrd="2" destOrd="0" parTransId="{7547BE78-BBF7-964C-9A3A-EE17AC15F016}" sibTransId="{4D1A4188-B825-C94D-B196-E0D797F03E3E}"/>
    <dgm:cxn modelId="{44BD6A7D-DF9A-2D40-9C9F-3680A56EAC8C}" srcId="{0C6403CE-3789-5A4D-B03B-11D6949839ED}" destId="{86C08DFC-DD37-7D41-B238-C6B34CDB8DB1}" srcOrd="0" destOrd="0" parTransId="{529A2F24-AC9D-544D-8829-F9A324F1406D}" sibTransId="{86C3BA5D-EC38-8A46-971C-66B2E0E22A03}"/>
    <dgm:cxn modelId="{A645B485-F806-7644-AD46-2412FC20EC0A}" srcId="{0C6403CE-3789-5A4D-B03B-11D6949839ED}" destId="{28D5D7E6-BE60-524E-89BA-ACD6A5C0F110}" srcOrd="2" destOrd="0" parTransId="{EFEC2796-A37C-6E4E-86EB-AC57F0A5954B}" sibTransId="{18E6002A-5D33-B245-9914-79C512B7ED26}"/>
    <dgm:cxn modelId="{6D1AE987-BB9F-5241-A723-875819962247}" type="presOf" srcId="{86C08DFC-DD37-7D41-B238-C6B34CDB8DB1}" destId="{641AA241-AFC3-6A43-AD21-CA423A24448F}" srcOrd="0" destOrd="0" presId="urn:microsoft.com/office/officeart/2005/8/layout/radial4"/>
    <dgm:cxn modelId="{B74E3D93-D3A3-724C-98AB-72436DA5819E}" type="presOf" srcId="{12C1AC76-5753-1D49-B46E-C095B64D032F}" destId="{F55A040E-D84E-0C4E-B778-5FCFFEC1BF6C}" srcOrd="0" destOrd="0" presId="urn:microsoft.com/office/officeart/2005/8/layout/radial4"/>
    <dgm:cxn modelId="{4FF838A8-6FAA-8F42-84BF-737145E6FD78}" type="presOf" srcId="{F6392F67-57C0-6449-A09E-618A589B5E2E}" destId="{3C99E856-7D46-F64A-BF3B-B82C48FEB70C}" srcOrd="0" destOrd="0" presId="urn:microsoft.com/office/officeart/2005/8/layout/radial4"/>
    <dgm:cxn modelId="{3A7F91A9-AA9E-6C4B-8971-FAA16895250A}" srcId="{86C08DFC-DD37-7D41-B238-C6B34CDB8DB1}" destId="{6CCC8044-15FA-104B-99BE-7B6DB9B07DF9}" srcOrd="5" destOrd="0" parTransId="{286089D7-30F5-FF49-A90A-22065D6CAD9F}" sibTransId="{1C851A5D-19A1-154B-BD4F-29011EF261E4}"/>
    <dgm:cxn modelId="{C2F7EFC0-D7CF-6F48-8C34-68933F88B52C}" srcId="{86C08DFC-DD37-7D41-B238-C6B34CDB8DB1}" destId="{39DA3610-AB4D-FC4E-81AF-9BF5856E2E98}" srcOrd="4" destOrd="0" parTransId="{7891AE57-3829-E940-B53D-366D33DE7284}" sibTransId="{0493A977-13DD-6742-B919-B52E363C8729}"/>
    <dgm:cxn modelId="{6998D5D3-2B8C-084A-AAB6-056C9117379D}" srcId="{0C6403CE-3789-5A4D-B03B-11D6949839ED}" destId="{F258F577-74F2-9141-8674-4BD062A59B3F}" srcOrd="1" destOrd="0" parTransId="{32B92750-630C-2744-80A4-483316FB49AF}" sibTransId="{DEC5CC43-5BFB-3A4C-8DFD-FC468FFF68DA}"/>
    <dgm:cxn modelId="{46A0C9DC-1B3A-C84A-9A15-6EA37AA4160B}" type="presOf" srcId="{7547BE78-BBF7-964C-9A3A-EE17AC15F016}" destId="{656033DB-F11E-7B4B-889A-24AFC36B4BBE}" srcOrd="0" destOrd="0" presId="urn:microsoft.com/office/officeart/2005/8/layout/radial4"/>
    <dgm:cxn modelId="{B38EF9DF-4FC8-344C-ADB8-BA2FA582047F}" type="presOf" srcId="{D9FFFA56-9E81-014E-9170-D9EDA1B7AEE1}" destId="{32B8FD1B-1F8A-734E-8E50-24E0B13F0569}" srcOrd="0" destOrd="0" presId="urn:microsoft.com/office/officeart/2005/8/layout/radial4"/>
    <dgm:cxn modelId="{B4EEC5E0-A8AA-FB41-AE73-2E2567FC9159}" srcId="{28D5D7E6-BE60-524E-89BA-ACD6A5C0F110}" destId="{FD4EE5E9-C462-0843-9EB8-9B39A7D05BB5}" srcOrd="0" destOrd="0" parTransId="{0F5F3D17-AC54-8B4C-BF03-B170AE451AFB}" sibTransId="{7EBFB0AF-895B-9D43-A301-664632FFDAA7}"/>
    <dgm:cxn modelId="{C781ECEE-D871-5D4A-AB99-177625A5884E}" type="presOf" srcId="{7891AE57-3829-E940-B53D-366D33DE7284}" destId="{CF0C6CC8-5B8B-2249-A707-9BAB65BFDE53}" srcOrd="0" destOrd="0" presId="urn:microsoft.com/office/officeart/2005/8/layout/radial4"/>
    <dgm:cxn modelId="{76AE13F3-7C4A-3445-900F-EF0FC3B6DE72}" type="presOf" srcId="{68D82C67-BBC7-F941-ABD7-76D086754979}" destId="{9429E500-7C6D-FF4F-9761-1E589E580DDB}" srcOrd="0" destOrd="0" presId="urn:microsoft.com/office/officeart/2005/8/layout/radial4"/>
    <dgm:cxn modelId="{2D6BBEF9-6907-2A4E-879A-47C5B095475D}" srcId="{86C08DFC-DD37-7D41-B238-C6B34CDB8DB1}" destId="{4C17B164-93AA-854D-87EF-5F853A92B959}" srcOrd="3" destOrd="0" parTransId="{DBD79303-DB91-534E-B6D6-DD2BFD95D10C}" sibTransId="{8A50BB87-22BE-AE4C-AF7F-1E2C114428BD}"/>
    <dgm:cxn modelId="{8388CBFA-7E83-6944-A602-E9BC7C78FEF7}" type="presOf" srcId="{286089D7-30F5-FF49-A90A-22065D6CAD9F}" destId="{DF2EF2AE-AB30-1145-B03B-C58DF5153F6C}" srcOrd="0" destOrd="0" presId="urn:microsoft.com/office/officeart/2005/8/layout/radial4"/>
    <dgm:cxn modelId="{FD84A71F-BE23-B844-A02E-ABC941BBAFDF}" type="presParOf" srcId="{BCFC02B7-B12E-FE46-85BF-9695142E3607}" destId="{641AA241-AFC3-6A43-AD21-CA423A24448F}" srcOrd="0" destOrd="0" presId="urn:microsoft.com/office/officeart/2005/8/layout/radial4"/>
    <dgm:cxn modelId="{750210F4-263B-9242-AB80-F694B58EB5B0}" type="presParOf" srcId="{BCFC02B7-B12E-FE46-85BF-9695142E3607}" destId="{9429E500-7C6D-FF4F-9761-1E589E580DDB}" srcOrd="1" destOrd="0" presId="urn:microsoft.com/office/officeart/2005/8/layout/radial4"/>
    <dgm:cxn modelId="{6FCE9169-CDCB-2A42-84D6-BAC64B4678DC}" type="presParOf" srcId="{BCFC02B7-B12E-FE46-85BF-9695142E3607}" destId="{F55A040E-D84E-0C4E-B778-5FCFFEC1BF6C}" srcOrd="2" destOrd="0" presId="urn:microsoft.com/office/officeart/2005/8/layout/radial4"/>
    <dgm:cxn modelId="{11CF077B-0D63-AB40-8EFB-D9D5CEF017FD}" type="presParOf" srcId="{BCFC02B7-B12E-FE46-85BF-9695142E3607}" destId="{3C99E856-7D46-F64A-BF3B-B82C48FEB70C}" srcOrd="3" destOrd="0" presId="urn:microsoft.com/office/officeart/2005/8/layout/radial4"/>
    <dgm:cxn modelId="{7878B18C-F1EA-E943-BF2A-92F935350101}" type="presParOf" srcId="{BCFC02B7-B12E-FE46-85BF-9695142E3607}" destId="{32B8FD1B-1F8A-734E-8E50-24E0B13F0569}" srcOrd="4" destOrd="0" presId="urn:microsoft.com/office/officeart/2005/8/layout/radial4"/>
    <dgm:cxn modelId="{F2B520D8-05AA-4647-B09E-88097F970461}" type="presParOf" srcId="{BCFC02B7-B12E-FE46-85BF-9695142E3607}" destId="{656033DB-F11E-7B4B-889A-24AFC36B4BBE}" srcOrd="5" destOrd="0" presId="urn:microsoft.com/office/officeart/2005/8/layout/radial4"/>
    <dgm:cxn modelId="{C226BBC8-3F70-5A4B-A313-88CDBBF7EFE7}" type="presParOf" srcId="{BCFC02B7-B12E-FE46-85BF-9695142E3607}" destId="{A1006DB2-2D25-1240-AF1F-00CAACDC4776}" srcOrd="6" destOrd="0" presId="urn:microsoft.com/office/officeart/2005/8/layout/radial4"/>
    <dgm:cxn modelId="{C8F644E9-AF81-494B-9923-41AD471426E6}" type="presParOf" srcId="{BCFC02B7-B12E-FE46-85BF-9695142E3607}" destId="{D3541C87-744B-C04D-8336-7153C21AD7AE}" srcOrd="7" destOrd="0" presId="urn:microsoft.com/office/officeart/2005/8/layout/radial4"/>
    <dgm:cxn modelId="{BF150045-8192-E84B-8D57-15C07CA56268}" type="presParOf" srcId="{BCFC02B7-B12E-FE46-85BF-9695142E3607}" destId="{FB51290F-64C8-FC40-8129-E8FFE05FEC45}" srcOrd="8" destOrd="0" presId="urn:microsoft.com/office/officeart/2005/8/layout/radial4"/>
    <dgm:cxn modelId="{3D55CB2D-9C31-E041-852D-14B0D75350F3}" type="presParOf" srcId="{BCFC02B7-B12E-FE46-85BF-9695142E3607}" destId="{CF0C6CC8-5B8B-2249-A707-9BAB65BFDE53}" srcOrd="9" destOrd="0" presId="urn:microsoft.com/office/officeart/2005/8/layout/radial4"/>
    <dgm:cxn modelId="{9C7FCA5C-2A21-E847-A8CE-B1B5194BB0C8}" type="presParOf" srcId="{BCFC02B7-B12E-FE46-85BF-9695142E3607}" destId="{B599B954-637D-4F4A-847D-3355B6C1E563}" srcOrd="10" destOrd="0" presId="urn:microsoft.com/office/officeart/2005/8/layout/radial4"/>
    <dgm:cxn modelId="{FCFDE676-5CEE-E64A-8431-D58A750957CF}" type="presParOf" srcId="{BCFC02B7-B12E-FE46-85BF-9695142E3607}" destId="{DF2EF2AE-AB30-1145-B03B-C58DF5153F6C}" srcOrd="11" destOrd="0" presId="urn:microsoft.com/office/officeart/2005/8/layout/radial4"/>
    <dgm:cxn modelId="{63FD9F3C-909E-5842-AD16-A4274267D427}" type="presParOf" srcId="{BCFC02B7-B12E-FE46-85BF-9695142E3607}" destId="{FEE1F8A4-F317-D542-9FFC-640E027FC02C}"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AA241-AFC3-6A43-AD21-CA423A24448F}">
      <dsp:nvSpPr>
        <dsp:cNvPr id="0" name=""/>
        <dsp:cNvSpPr/>
      </dsp:nvSpPr>
      <dsp:spPr>
        <a:xfrm>
          <a:off x="1694522" y="1965171"/>
          <a:ext cx="1240105" cy="1240105"/>
        </a:xfrm>
        <a:prstGeom prst="ellipse">
          <a:avLst/>
        </a:prstGeom>
        <a:gradFill rotWithShape="0">
          <a:gsLst>
            <a:gs pos="0">
              <a:schemeClr val="accent6">
                <a:lumMod val="60000"/>
                <a:lumOff val="40000"/>
              </a:schemeClr>
            </a:gs>
            <a:gs pos="68000">
              <a:schemeClr val="accent5">
                <a:lumMod val="20000"/>
                <a:lumOff val="80000"/>
              </a:schemeClr>
            </a:gs>
            <a:gs pos="99000">
              <a:schemeClr val="accent5">
                <a:lumMod val="105000"/>
                <a:satMod val="109000"/>
                <a:tint val="81000"/>
              </a:schemeClr>
            </a:gs>
          </a:gsLst>
          <a:lin ang="1200000" scaled="0"/>
        </a:gradFill>
        <a:ln w="28575" cap="flat" cmpd="sng" algn="ctr">
          <a:solidFill>
            <a:schemeClr val="bg2">
              <a:lumMod val="50000"/>
            </a:schemeClr>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ln w="3175">
                <a:noFill/>
              </a:ln>
              <a:solidFill>
                <a:schemeClr val="bg2">
                  <a:lumMod val="50000"/>
                </a:schemeClr>
              </a:solidFill>
            </a:rPr>
            <a:t>Milestone 1 (</a:t>
          </a:r>
          <a:r>
            <a:rPr lang="en-US" sz="1500" kern="1200" dirty="0" err="1">
              <a:ln w="3175">
                <a:noFill/>
              </a:ln>
              <a:solidFill>
                <a:schemeClr val="bg2">
                  <a:lumMod val="50000"/>
                </a:schemeClr>
              </a:solidFill>
            </a:rPr>
            <a:t>TtM</a:t>
          </a:r>
          <a:r>
            <a:rPr lang="en-US" sz="1500" kern="1200" dirty="0">
              <a:ln w="3175">
                <a:noFill/>
              </a:ln>
              <a:solidFill>
                <a:schemeClr val="bg2">
                  <a:lumMod val="50000"/>
                </a:schemeClr>
              </a:solidFill>
            </a:rPr>
            <a:t>)</a:t>
          </a:r>
        </a:p>
      </dsp:txBody>
      <dsp:txXfrm>
        <a:off x="1876131" y="2146780"/>
        <a:ext cx="876887" cy="876887"/>
      </dsp:txXfrm>
    </dsp:sp>
    <dsp:sp modelId="{9429E500-7C6D-FF4F-9761-1E589E580DDB}">
      <dsp:nvSpPr>
        <dsp:cNvPr id="0" name=""/>
        <dsp:cNvSpPr/>
      </dsp:nvSpPr>
      <dsp:spPr>
        <a:xfrm rot="10800000">
          <a:off x="434504" y="2408509"/>
          <a:ext cx="1190716" cy="353430"/>
        </a:xfrm>
        <a:prstGeom prst="leftArrow">
          <a:avLst>
            <a:gd name="adj1" fmla="val 60000"/>
            <a:gd name="adj2" fmla="val 5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F55A040E-D84E-0C4E-B778-5FCFFEC1BF6C}">
      <dsp:nvSpPr>
        <dsp:cNvPr id="0" name=""/>
        <dsp:cNvSpPr/>
      </dsp:nvSpPr>
      <dsp:spPr>
        <a:xfrm>
          <a:off x="467" y="2237994"/>
          <a:ext cx="868074" cy="694459"/>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kern="1200" dirty="0"/>
            <a:t>Appointment Request Service (ARS) v1</a:t>
          </a:r>
        </a:p>
      </dsp:txBody>
      <dsp:txXfrm>
        <a:off x="20807" y="2258334"/>
        <a:ext cx="827394" cy="653779"/>
      </dsp:txXfrm>
    </dsp:sp>
    <dsp:sp modelId="{3C99E856-7D46-F64A-BF3B-B82C48FEB70C}">
      <dsp:nvSpPr>
        <dsp:cNvPr id="0" name=""/>
        <dsp:cNvSpPr/>
      </dsp:nvSpPr>
      <dsp:spPr>
        <a:xfrm rot="12960000">
          <a:off x="679862" y="1653374"/>
          <a:ext cx="1190716" cy="353430"/>
        </a:xfrm>
        <a:prstGeom prst="leftArrow">
          <a:avLst>
            <a:gd name="adj1" fmla="val 60000"/>
            <a:gd name="adj2" fmla="val 5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32B8FD1B-1F8A-734E-8E50-24E0B13F0569}">
      <dsp:nvSpPr>
        <dsp:cNvPr id="0" name=""/>
        <dsp:cNvSpPr/>
      </dsp:nvSpPr>
      <dsp:spPr>
        <a:xfrm>
          <a:off x="359529" y="1132917"/>
          <a:ext cx="868074" cy="694459"/>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kern="1200" dirty="0"/>
            <a:t>Mobile Facility Service (MFS) v2</a:t>
          </a:r>
        </a:p>
      </dsp:txBody>
      <dsp:txXfrm>
        <a:off x="379869" y="1153257"/>
        <a:ext cx="827394" cy="653779"/>
      </dsp:txXfrm>
    </dsp:sp>
    <dsp:sp modelId="{656033DB-F11E-7B4B-889A-24AFC36B4BBE}">
      <dsp:nvSpPr>
        <dsp:cNvPr id="0" name=""/>
        <dsp:cNvSpPr/>
      </dsp:nvSpPr>
      <dsp:spPr>
        <a:xfrm rot="15120000">
          <a:off x="1322218" y="1186675"/>
          <a:ext cx="1190716" cy="353430"/>
        </a:xfrm>
        <a:prstGeom prst="leftArrow">
          <a:avLst>
            <a:gd name="adj1" fmla="val 60000"/>
            <a:gd name="adj2" fmla="val 5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A1006DB2-2D25-1240-AF1F-00CAACDC4776}">
      <dsp:nvSpPr>
        <dsp:cNvPr id="0" name=""/>
        <dsp:cNvSpPr/>
      </dsp:nvSpPr>
      <dsp:spPr>
        <a:xfrm>
          <a:off x="1299564" y="449941"/>
          <a:ext cx="868074" cy="694459"/>
        </a:xfrm>
        <a:prstGeom prst="roundRect">
          <a:avLst>
            <a:gd name="adj" fmla="val 10000"/>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kern="1200" dirty="0"/>
            <a:t>Mobile HSRM Service v1</a:t>
          </a:r>
        </a:p>
      </dsp:txBody>
      <dsp:txXfrm>
        <a:off x="1319904" y="470281"/>
        <a:ext cx="827394" cy="653779"/>
      </dsp:txXfrm>
    </dsp:sp>
    <dsp:sp modelId="{D3541C87-744B-C04D-8336-7153C21AD7AE}">
      <dsp:nvSpPr>
        <dsp:cNvPr id="0" name=""/>
        <dsp:cNvSpPr/>
      </dsp:nvSpPr>
      <dsp:spPr>
        <a:xfrm rot="17280000">
          <a:off x="2116214" y="1186675"/>
          <a:ext cx="1190716" cy="353430"/>
        </a:xfrm>
        <a:prstGeom prst="leftArrow">
          <a:avLst>
            <a:gd name="adj1" fmla="val 60000"/>
            <a:gd name="adj2" fmla="val 5000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FB51290F-64C8-FC40-8129-E8FFE05FEC45}">
      <dsp:nvSpPr>
        <dsp:cNvPr id="0" name=""/>
        <dsp:cNvSpPr/>
      </dsp:nvSpPr>
      <dsp:spPr>
        <a:xfrm>
          <a:off x="2461511" y="449941"/>
          <a:ext cx="868074" cy="694459"/>
        </a:xfrm>
        <a:prstGeom prst="roundRect">
          <a:avLst>
            <a:gd name="adj" fmla="val 10000"/>
          </a:avLst>
        </a:prstGeom>
        <a:solidFill>
          <a:schemeClr val="accent6">
            <a:lumMod val="60000"/>
            <a:lumOff val="40000"/>
          </a:schemeClr>
        </a:solidFill>
        <a:ln w="38100" cap="flat" cmpd="sng" algn="ctr">
          <a:solidFill>
            <a:schemeClr val="accent6">
              <a:lumMod val="75000"/>
            </a:schemeClr>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Mobile PPMS Service v1</a:t>
          </a:r>
        </a:p>
      </dsp:txBody>
      <dsp:txXfrm>
        <a:off x="2481851" y="470281"/>
        <a:ext cx="827394" cy="653779"/>
      </dsp:txXfrm>
    </dsp:sp>
    <dsp:sp modelId="{CF0C6CC8-5B8B-2249-A707-9BAB65BFDE53}">
      <dsp:nvSpPr>
        <dsp:cNvPr id="0" name=""/>
        <dsp:cNvSpPr/>
      </dsp:nvSpPr>
      <dsp:spPr>
        <a:xfrm rot="19440000">
          <a:off x="2758570" y="1653374"/>
          <a:ext cx="1190716" cy="353430"/>
        </a:xfrm>
        <a:prstGeom prst="leftArrow">
          <a:avLst>
            <a:gd name="adj1" fmla="val 60000"/>
            <a:gd name="adj2" fmla="val 5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sp>
    <dsp:sp modelId="{B599B954-637D-4F4A-847D-3355B6C1E563}">
      <dsp:nvSpPr>
        <dsp:cNvPr id="0" name=""/>
        <dsp:cNvSpPr/>
      </dsp:nvSpPr>
      <dsp:spPr>
        <a:xfrm>
          <a:off x="3401546" y="1132917"/>
          <a:ext cx="868074" cy="694459"/>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Mobile Appointment Service (MAS) v2</a:t>
          </a:r>
        </a:p>
      </dsp:txBody>
      <dsp:txXfrm>
        <a:off x="3421886" y="1153257"/>
        <a:ext cx="827394" cy="653779"/>
      </dsp:txXfrm>
    </dsp:sp>
    <dsp:sp modelId="{DF2EF2AE-AB30-1145-B03B-C58DF5153F6C}">
      <dsp:nvSpPr>
        <dsp:cNvPr id="0" name=""/>
        <dsp:cNvSpPr/>
      </dsp:nvSpPr>
      <dsp:spPr>
        <a:xfrm>
          <a:off x="3003928" y="2408509"/>
          <a:ext cx="1190716" cy="353430"/>
        </a:xfrm>
        <a:prstGeom prst="leftArrow">
          <a:avLst>
            <a:gd name="adj1" fmla="val 60000"/>
            <a:gd name="adj2" fmla="val 5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sp>
    <dsp:sp modelId="{FEE1F8A4-F317-D542-9FFC-640E027FC02C}">
      <dsp:nvSpPr>
        <dsp:cNvPr id="0" name=""/>
        <dsp:cNvSpPr/>
      </dsp:nvSpPr>
      <dsp:spPr>
        <a:xfrm>
          <a:off x="3760608" y="2237994"/>
          <a:ext cx="868074" cy="694459"/>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VAOS v1 Service</a:t>
          </a:r>
        </a:p>
      </dsp:txBody>
      <dsp:txXfrm>
        <a:off x="3780948" y="2258334"/>
        <a:ext cx="827394" cy="65377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9b68289b0f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9b68289b0f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9b68289b0f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691187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b68289b0f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b68289b0f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9b68289b0f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159187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9b68289b0f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9b68289b0f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9b68289b0f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581728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b68289b0f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b68289b0f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9b68289b0f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725499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9b68289b0f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9b68289b0f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9b68289b0f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96146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Source Sans Pro"/>
                <a:ea typeface="Source Sans Pro"/>
                <a:cs typeface="Source Sans Pro"/>
                <a:sym typeface="Source Sans Pro"/>
              </a:rPr>
              <a:t>24</a:t>
            </a:fld>
            <a:endParaRPr lang="en-US" sz="1200"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99289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[4:30 PM] Case, Lynne M. (</a:t>
            </a:r>
            <a:r>
              <a:rPr lang="en-US" sz="900" b="0" i="0" u="none" strike="noStrike" cap="none" dirty="0" err="1">
                <a:solidFill>
                  <a:schemeClr val="dk1"/>
                </a:solidFill>
                <a:effectLst/>
                <a:latin typeface="Source Sans Pro"/>
                <a:ea typeface="Source Sans Pro"/>
                <a:cs typeface="Source Sans Pro"/>
                <a:sym typeface="Source Sans Pro"/>
              </a:rPr>
              <a:t>FEi</a:t>
            </a:r>
            <a:r>
              <a:rPr lang="en-US" sz="900" b="0" i="0" u="none" strike="noStrike" cap="none" dirty="0">
                <a:solidFill>
                  <a:schemeClr val="dk1"/>
                </a:solidFill>
                <a:effectLst/>
                <a:latin typeface="Source Sans Pro"/>
                <a:ea typeface="Source Sans Pro"/>
                <a:cs typeface="Source Sans Pro"/>
                <a:sym typeface="Source Sans Pro"/>
              </a:rPr>
              <a:t> Systems)is that because you are not using mobile-</a:t>
            </a:r>
            <a:r>
              <a:rPr lang="en-US" sz="900" b="0" i="0" u="none" strike="noStrike" cap="none" dirty="0" err="1">
                <a:solidFill>
                  <a:schemeClr val="dk1"/>
                </a:solidFill>
                <a:effectLst/>
                <a:latin typeface="Source Sans Pro"/>
                <a:ea typeface="Source Sans Pro"/>
                <a:cs typeface="Source Sans Pro"/>
                <a:sym typeface="Source Sans Pro"/>
              </a:rPr>
              <a:t>appintment</a:t>
            </a:r>
            <a:r>
              <a:rPr lang="en-US" sz="900" b="0" i="0" u="none" strike="noStrike" cap="none" dirty="0">
                <a:solidFill>
                  <a:schemeClr val="dk1"/>
                </a:solidFill>
                <a:effectLst/>
                <a:latin typeface="Source Sans Pro"/>
                <a:ea typeface="Source Sans Pro"/>
                <a:cs typeface="Source Sans Pro"/>
                <a:sym typeface="Source Sans Pro"/>
              </a:rPr>
              <a:t>-service?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[4:30 PM] Case, Lynne M. (</a:t>
            </a:r>
            <a:r>
              <a:rPr lang="en-US" sz="900" b="0" i="0" u="none" strike="noStrike" cap="none" dirty="0" err="1">
                <a:solidFill>
                  <a:schemeClr val="dk1"/>
                </a:solidFill>
                <a:effectLst/>
                <a:latin typeface="Source Sans Pro"/>
                <a:ea typeface="Source Sans Pro"/>
                <a:cs typeface="Source Sans Pro"/>
                <a:sym typeface="Source Sans Pro"/>
              </a:rPr>
              <a:t>FEi</a:t>
            </a:r>
            <a:r>
              <a:rPr lang="en-US" sz="900" b="0" i="0" u="none" strike="noStrike" cap="none" dirty="0">
                <a:solidFill>
                  <a:schemeClr val="dk1"/>
                </a:solidFill>
                <a:effectLst/>
                <a:latin typeface="Source Sans Pro"/>
                <a:ea typeface="Source Sans Pro"/>
                <a:cs typeface="Source Sans Pro"/>
                <a:sym typeface="Source Sans Pro"/>
              </a:rPr>
              <a:t> Systems)MAS is supposed to de-duplicate appointments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[4:30 PM] Jeff </a:t>
            </a:r>
            <a:r>
              <a:rPr lang="en-US" sz="900" b="0" i="0" u="none" strike="noStrike" cap="none" dirty="0" err="1">
                <a:solidFill>
                  <a:schemeClr val="dk1"/>
                </a:solidFill>
                <a:effectLst/>
                <a:latin typeface="Source Sans Pro"/>
                <a:ea typeface="Source Sans Pro"/>
                <a:cs typeface="Source Sans Pro"/>
                <a:sym typeface="Source Sans Pro"/>
              </a:rPr>
              <a:t>Balboni</a:t>
            </a:r>
            <a:r>
              <a:rPr lang="en-US" sz="900" b="0" i="0" u="none" strike="noStrike" cap="none" dirty="0">
                <a:solidFill>
                  <a:schemeClr val="dk1"/>
                </a:solidFill>
                <a:effectLst/>
                <a:latin typeface="Source Sans Pro"/>
                <a:ea typeface="Source Sans Pro"/>
                <a:cs typeface="Source Sans Pro"/>
                <a:sym typeface="Source Sans Pro"/>
              </a:rPr>
              <a:t> (Guest)The booked CC appointments that VAOS currently shows are not in MAS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[4:31 PM] Michael Ramirez (Guest)Because the frontend is calling to retrieve the booked CC appointments separately, I assume?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Yeah</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[4:32 PM] Case, Lynne M. (</a:t>
            </a:r>
            <a:r>
              <a:rPr lang="en-US" sz="900" b="0" i="0" u="none" strike="noStrike" cap="none" dirty="0" err="1">
                <a:solidFill>
                  <a:schemeClr val="dk1"/>
                </a:solidFill>
                <a:effectLst/>
                <a:latin typeface="Source Sans Pro"/>
                <a:ea typeface="Source Sans Pro"/>
                <a:cs typeface="Source Sans Pro"/>
                <a:sym typeface="Source Sans Pro"/>
              </a:rPr>
              <a:t>FEi</a:t>
            </a:r>
            <a:r>
              <a:rPr lang="en-US" sz="900" b="0" i="0" u="none" strike="noStrike" cap="none" dirty="0">
                <a:solidFill>
                  <a:schemeClr val="dk1"/>
                </a:solidFill>
                <a:effectLst/>
                <a:latin typeface="Source Sans Pro"/>
                <a:ea typeface="Source Sans Pro"/>
                <a:cs typeface="Source Sans Pro"/>
                <a:sym typeface="Source Sans Pro"/>
              </a:rPr>
              <a:t> Systems)right, but the goal was for MHV and VA.gov to both pull from MAS so they get the same list</a:t>
            </a:r>
          </a:p>
          <a:p>
            <a:r>
              <a:rPr lang="en-US" sz="900" b="0" i="0" u="none" strike="noStrike" cap="none" dirty="0">
                <a:solidFill>
                  <a:schemeClr val="dk1"/>
                </a:solidFill>
                <a:effectLst/>
                <a:latin typeface="Source Sans Pro"/>
                <a:ea typeface="Source Sans Pro"/>
                <a:cs typeface="Source Sans Pro"/>
                <a:sym typeface="Source Sans Pro"/>
              </a:rPr>
              <a:t>[4:32 PM] Case, Lynne M. (</a:t>
            </a:r>
            <a:r>
              <a:rPr lang="en-US" sz="900" b="0" i="0" u="none" strike="noStrike" cap="none" dirty="0" err="1">
                <a:solidFill>
                  <a:schemeClr val="dk1"/>
                </a:solidFill>
                <a:effectLst/>
                <a:latin typeface="Source Sans Pro"/>
                <a:ea typeface="Source Sans Pro"/>
                <a:cs typeface="Source Sans Pro"/>
                <a:sym typeface="Source Sans Pro"/>
              </a:rPr>
              <a:t>FEi</a:t>
            </a:r>
            <a:r>
              <a:rPr lang="en-US" sz="900" b="0" i="0" u="none" strike="noStrike" cap="none" dirty="0">
                <a:solidFill>
                  <a:schemeClr val="dk1"/>
                </a:solidFill>
                <a:effectLst/>
                <a:latin typeface="Source Sans Pro"/>
                <a:ea typeface="Source Sans Pro"/>
                <a:cs typeface="Source Sans Pro"/>
                <a:sym typeface="Source Sans Pro"/>
              </a:rPr>
              <a:t> Systems)so suggest if there are new rules, we get MAS updated</a:t>
            </a:r>
          </a:p>
          <a:p>
            <a:r>
              <a:rPr lang="en-US" sz="900" b="0" i="0" u="none" strike="noStrike" cap="none" dirty="0">
                <a:solidFill>
                  <a:schemeClr val="dk1"/>
                </a:solidFill>
                <a:effectLst/>
                <a:latin typeface="Source Sans Pro"/>
                <a:ea typeface="Source Sans Pro"/>
                <a:cs typeface="Source Sans Pro"/>
                <a:sym typeface="Source Sans Pro"/>
              </a:rPr>
              <a:t>(1 liked)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Source Sans Pro"/>
                <a:ea typeface="Source Sans Pro"/>
                <a:cs typeface="Source Sans Pro"/>
                <a:sym typeface="Source Sans Pro"/>
              </a:rPr>
              <a:t>25</a:t>
            </a:fld>
            <a:endParaRPr lang="en-US" sz="1200"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495203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[4:30 PM] Case, Lynne M. (</a:t>
            </a:r>
            <a:r>
              <a:rPr lang="en-US" sz="900" b="0" i="0" u="none" strike="noStrike" cap="none" dirty="0" err="1">
                <a:solidFill>
                  <a:schemeClr val="dk1"/>
                </a:solidFill>
                <a:effectLst/>
                <a:latin typeface="Source Sans Pro"/>
                <a:ea typeface="Source Sans Pro"/>
                <a:cs typeface="Source Sans Pro"/>
                <a:sym typeface="Source Sans Pro"/>
              </a:rPr>
              <a:t>FEi</a:t>
            </a:r>
            <a:r>
              <a:rPr lang="en-US" sz="900" b="0" i="0" u="none" strike="noStrike" cap="none" dirty="0">
                <a:solidFill>
                  <a:schemeClr val="dk1"/>
                </a:solidFill>
                <a:effectLst/>
                <a:latin typeface="Source Sans Pro"/>
                <a:ea typeface="Source Sans Pro"/>
                <a:cs typeface="Source Sans Pro"/>
                <a:sym typeface="Source Sans Pro"/>
              </a:rPr>
              <a:t> Systems)is that because you are not using mobile-</a:t>
            </a:r>
            <a:r>
              <a:rPr lang="en-US" sz="900" b="0" i="0" u="none" strike="noStrike" cap="none" dirty="0" err="1">
                <a:solidFill>
                  <a:schemeClr val="dk1"/>
                </a:solidFill>
                <a:effectLst/>
                <a:latin typeface="Source Sans Pro"/>
                <a:ea typeface="Source Sans Pro"/>
                <a:cs typeface="Source Sans Pro"/>
                <a:sym typeface="Source Sans Pro"/>
              </a:rPr>
              <a:t>appintment</a:t>
            </a:r>
            <a:r>
              <a:rPr lang="en-US" sz="900" b="0" i="0" u="none" strike="noStrike" cap="none" dirty="0">
                <a:solidFill>
                  <a:schemeClr val="dk1"/>
                </a:solidFill>
                <a:effectLst/>
                <a:latin typeface="Source Sans Pro"/>
                <a:ea typeface="Source Sans Pro"/>
                <a:cs typeface="Source Sans Pro"/>
                <a:sym typeface="Source Sans Pro"/>
              </a:rPr>
              <a:t>-service?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[4:30 PM] Case, Lynne M. (</a:t>
            </a:r>
            <a:r>
              <a:rPr lang="en-US" sz="900" b="0" i="0" u="none" strike="noStrike" cap="none" dirty="0" err="1">
                <a:solidFill>
                  <a:schemeClr val="dk1"/>
                </a:solidFill>
                <a:effectLst/>
                <a:latin typeface="Source Sans Pro"/>
                <a:ea typeface="Source Sans Pro"/>
                <a:cs typeface="Source Sans Pro"/>
                <a:sym typeface="Source Sans Pro"/>
              </a:rPr>
              <a:t>FEi</a:t>
            </a:r>
            <a:r>
              <a:rPr lang="en-US" sz="900" b="0" i="0" u="none" strike="noStrike" cap="none" dirty="0">
                <a:solidFill>
                  <a:schemeClr val="dk1"/>
                </a:solidFill>
                <a:effectLst/>
                <a:latin typeface="Source Sans Pro"/>
                <a:ea typeface="Source Sans Pro"/>
                <a:cs typeface="Source Sans Pro"/>
                <a:sym typeface="Source Sans Pro"/>
              </a:rPr>
              <a:t> Systems)MAS is supposed to de-duplicate appointments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[4:30 PM] Jeff </a:t>
            </a:r>
            <a:r>
              <a:rPr lang="en-US" sz="900" b="0" i="0" u="none" strike="noStrike" cap="none" dirty="0" err="1">
                <a:solidFill>
                  <a:schemeClr val="dk1"/>
                </a:solidFill>
                <a:effectLst/>
                <a:latin typeface="Source Sans Pro"/>
                <a:ea typeface="Source Sans Pro"/>
                <a:cs typeface="Source Sans Pro"/>
                <a:sym typeface="Source Sans Pro"/>
              </a:rPr>
              <a:t>Balboni</a:t>
            </a:r>
            <a:r>
              <a:rPr lang="en-US" sz="900" b="0" i="0" u="none" strike="noStrike" cap="none" dirty="0">
                <a:solidFill>
                  <a:schemeClr val="dk1"/>
                </a:solidFill>
                <a:effectLst/>
                <a:latin typeface="Source Sans Pro"/>
                <a:ea typeface="Source Sans Pro"/>
                <a:cs typeface="Source Sans Pro"/>
                <a:sym typeface="Source Sans Pro"/>
              </a:rPr>
              <a:t> (Guest)The booked CC appointments that VAOS currently shows are not in MAS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[4:31 PM] Michael Ramirez (Guest)Because the frontend is calling to retrieve the booked CC appointments separately, I assume?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Yeah</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900" b="0" i="0" u="none" strike="noStrike" cap="none" dirty="0">
                <a:solidFill>
                  <a:schemeClr val="dk1"/>
                </a:solidFill>
                <a:effectLst/>
                <a:latin typeface="Source Sans Pro"/>
                <a:ea typeface="Source Sans Pro"/>
                <a:cs typeface="Source Sans Pro"/>
                <a:sym typeface="Source Sans Pro"/>
              </a:rPr>
              <a:t>[4:32 PM] Case, Lynne M. (</a:t>
            </a:r>
            <a:r>
              <a:rPr lang="en-US" sz="900" b="0" i="0" u="none" strike="noStrike" cap="none" dirty="0" err="1">
                <a:solidFill>
                  <a:schemeClr val="dk1"/>
                </a:solidFill>
                <a:effectLst/>
                <a:latin typeface="Source Sans Pro"/>
                <a:ea typeface="Source Sans Pro"/>
                <a:cs typeface="Source Sans Pro"/>
                <a:sym typeface="Source Sans Pro"/>
              </a:rPr>
              <a:t>FEi</a:t>
            </a:r>
            <a:r>
              <a:rPr lang="en-US" sz="900" b="0" i="0" u="none" strike="noStrike" cap="none" dirty="0">
                <a:solidFill>
                  <a:schemeClr val="dk1"/>
                </a:solidFill>
                <a:effectLst/>
                <a:latin typeface="Source Sans Pro"/>
                <a:ea typeface="Source Sans Pro"/>
                <a:cs typeface="Source Sans Pro"/>
                <a:sym typeface="Source Sans Pro"/>
              </a:rPr>
              <a:t> Systems)right, but the goal was for MHV and VA.gov to both pull from MAS so they get the same list</a:t>
            </a:r>
          </a:p>
          <a:p>
            <a:r>
              <a:rPr lang="en-US" sz="900" b="0" i="0" u="none" strike="noStrike" cap="none" dirty="0">
                <a:solidFill>
                  <a:schemeClr val="dk1"/>
                </a:solidFill>
                <a:effectLst/>
                <a:latin typeface="Source Sans Pro"/>
                <a:ea typeface="Source Sans Pro"/>
                <a:cs typeface="Source Sans Pro"/>
                <a:sym typeface="Source Sans Pro"/>
              </a:rPr>
              <a:t>[4:32 PM] Case, Lynne M. (</a:t>
            </a:r>
            <a:r>
              <a:rPr lang="en-US" sz="900" b="0" i="0" u="none" strike="noStrike" cap="none" dirty="0" err="1">
                <a:solidFill>
                  <a:schemeClr val="dk1"/>
                </a:solidFill>
                <a:effectLst/>
                <a:latin typeface="Source Sans Pro"/>
                <a:ea typeface="Source Sans Pro"/>
                <a:cs typeface="Source Sans Pro"/>
                <a:sym typeface="Source Sans Pro"/>
              </a:rPr>
              <a:t>FEi</a:t>
            </a:r>
            <a:r>
              <a:rPr lang="en-US" sz="900" b="0" i="0" u="none" strike="noStrike" cap="none" dirty="0">
                <a:solidFill>
                  <a:schemeClr val="dk1"/>
                </a:solidFill>
                <a:effectLst/>
                <a:latin typeface="Source Sans Pro"/>
                <a:ea typeface="Source Sans Pro"/>
                <a:cs typeface="Source Sans Pro"/>
                <a:sym typeface="Source Sans Pro"/>
              </a:rPr>
              <a:t> Systems)so suggest if there are new rules, we get MAS updated</a:t>
            </a:r>
          </a:p>
          <a:p>
            <a:r>
              <a:rPr lang="en-US" sz="900" b="0" i="0" u="none" strike="noStrike" cap="none" dirty="0">
                <a:solidFill>
                  <a:schemeClr val="dk1"/>
                </a:solidFill>
                <a:effectLst/>
                <a:latin typeface="Source Sans Pro"/>
                <a:ea typeface="Source Sans Pro"/>
                <a:cs typeface="Source Sans Pro"/>
                <a:sym typeface="Source Sans Pro"/>
              </a:rPr>
              <a:t>(1 liked)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Source Sans Pro"/>
                <a:ea typeface="Source Sans Pro"/>
                <a:cs typeface="Source Sans Pro"/>
                <a:sym typeface="Source Sans Pro"/>
              </a:rPr>
              <a:t>26</a:t>
            </a:fld>
            <a:endParaRPr lang="en-US" sz="1200" b="0" i="0" u="none" strike="noStrike" cap="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03727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d4b2e3fc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d4b2e3fc6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8d4b2e3fc6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4b2e3fc6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4b2e3fc6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8d4b2e3fc6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4b2e3fc6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4b2e3fc6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8d4b2e3fc6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30905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4b2e3fc6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4b2e3fc6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8d4b2e3fc6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302293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d4b2e3fc6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d4b2e3fc6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8d4b2e3fc6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7828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9116f48d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9116f48d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89116f48de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789424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9b68289b0f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9b68289b0f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9b68289b0f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33046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b68289b0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b68289b0f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9b68289b0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045873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dark">
  <p:cSld name="Two Content dark">
    <p:bg>
      <p:bgPr>
        <a:solidFill>
          <a:schemeClr val="accent1"/>
        </a:solid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3"/>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1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13"/>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4" name="Google Shape;94;p13"/>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14"/>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1" name="Google Shape;101;p14"/>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2" name="Google Shape;102;p14"/>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sz="1800"/>
            </a:lvl1pPr>
            <a:lvl2pPr marL="914400" lvl="1" indent="-342900" algn="l">
              <a:lnSpc>
                <a:spcPct val="120000"/>
              </a:lnSpc>
              <a:spcBef>
                <a:spcPts val="600"/>
              </a:spcBef>
              <a:spcAft>
                <a:spcPts val="0"/>
              </a:spcAft>
              <a:buClr>
                <a:schemeClr val="dk2"/>
              </a:buClr>
              <a:buSzPts val="1800"/>
              <a:buChar char="•"/>
              <a:defRPr sz="1800"/>
            </a:lvl2pPr>
            <a:lvl3pPr marL="1371600" lvl="2" indent="-342900" algn="l">
              <a:lnSpc>
                <a:spcPct val="120000"/>
              </a:lnSpc>
              <a:spcBef>
                <a:spcPts val="600"/>
              </a:spcBef>
              <a:spcAft>
                <a:spcPts val="0"/>
              </a:spcAft>
              <a:buClr>
                <a:schemeClr val="dk2"/>
              </a:buClr>
              <a:buSzPts val="1800"/>
              <a:buChar char="•"/>
              <a:defRPr sz="1800"/>
            </a:lvl3pPr>
            <a:lvl4pPr marL="1828800" lvl="3" indent="-342900" algn="l">
              <a:lnSpc>
                <a:spcPct val="120000"/>
              </a:lnSpc>
              <a:spcBef>
                <a:spcPts val="600"/>
              </a:spcBef>
              <a:spcAft>
                <a:spcPts val="0"/>
              </a:spcAft>
              <a:buClr>
                <a:schemeClr val="dk2"/>
              </a:buClr>
              <a:buSzPts val="1800"/>
              <a:buChar char="•"/>
              <a:defRPr sz="1800"/>
            </a:lvl4pPr>
            <a:lvl5pPr marL="2286000" lvl="4" indent="-342900" algn="l">
              <a:lnSpc>
                <a:spcPct val="120000"/>
              </a:lnSpc>
              <a:spcBef>
                <a:spcPts val="600"/>
              </a:spcBef>
              <a:spcAft>
                <a:spcPts val="0"/>
              </a:spcAft>
              <a:buClr>
                <a:schemeClr val="dk2"/>
              </a:buClr>
              <a:buSzPts val="1800"/>
              <a:buChar char="•"/>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3" name="Google Shape;103;p14"/>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sz="2000" b="1"/>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4" name="Google Shape;104;p14"/>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dark">
  <p:cSld name="Comparison dark">
    <p:bg>
      <p:bgPr>
        <a:solidFill>
          <a:schemeClr val="accent1"/>
        </a:solidFill>
        <a:effectLst/>
      </p:bgPr>
    </p:bg>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5"/>
          <p:cNvSpPr txBox="1">
            <a:spLocks noGrp="1"/>
          </p:cNvSpPr>
          <p:nvPr>
            <p:ph type="body" idx="1"/>
          </p:nvPr>
        </p:nvSpPr>
        <p:spPr>
          <a:xfrm>
            <a:off x="4572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1" name="Google Shape;111;p15"/>
          <p:cNvSpPr txBox="1">
            <a:spLocks noGrp="1"/>
          </p:cNvSpPr>
          <p:nvPr>
            <p:ph type="body" idx="2"/>
          </p:nvPr>
        </p:nvSpPr>
        <p:spPr>
          <a:xfrm>
            <a:off x="4572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2" name="Google Shape;112;p15"/>
          <p:cNvSpPr txBox="1">
            <a:spLocks noGrp="1"/>
          </p:cNvSpPr>
          <p:nvPr>
            <p:ph type="body" idx="3"/>
          </p:nvPr>
        </p:nvSpPr>
        <p:spPr>
          <a:xfrm>
            <a:off x="4724400" y="2076708"/>
            <a:ext cx="3962400" cy="255244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lt1"/>
              </a:buClr>
              <a:buSzPts val="1800"/>
              <a:buChar char="•"/>
              <a:defRPr sz="1800">
                <a:solidFill>
                  <a:schemeClr val="lt1"/>
                </a:solidFill>
              </a:defRPr>
            </a:lvl1pPr>
            <a:lvl2pPr marL="914400" lvl="1" indent="-342900" algn="l">
              <a:lnSpc>
                <a:spcPct val="120000"/>
              </a:lnSpc>
              <a:spcBef>
                <a:spcPts val="600"/>
              </a:spcBef>
              <a:spcAft>
                <a:spcPts val="0"/>
              </a:spcAft>
              <a:buClr>
                <a:schemeClr val="lt1"/>
              </a:buClr>
              <a:buSzPts val="1800"/>
              <a:buChar char="•"/>
              <a:defRPr sz="1800">
                <a:solidFill>
                  <a:schemeClr val="lt1"/>
                </a:solidFill>
              </a:defRPr>
            </a:lvl2pPr>
            <a:lvl3pPr marL="1371600" lvl="2" indent="-342900" algn="l">
              <a:lnSpc>
                <a:spcPct val="120000"/>
              </a:lnSpc>
              <a:spcBef>
                <a:spcPts val="600"/>
              </a:spcBef>
              <a:spcAft>
                <a:spcPts val="0"/>
              </a:spcAft>
              <a:buClr>
                <a:schemeClr val="lt1"/>
              </a:buClr>
              <a:buSzPts val="1800"/>
              <a:buChar char="•"/>
              <a:defRPr sz="1800">
                <a:solidFill>
                  <a:schemeClr val="lt1"/>
                </a:solidFill>
              </a:defRPr>
            </a:lvl3pPr>
            <a:lvl4pPr marL="1828800" lvl="3" indent="-342900" algn="l">
              <a:lnSpc>
                <a:spcPct val="120000"/>
              </a:lnSpc>
              <a:spcBef>
                <a:spcPts val="600"/>
              </a:spcBef>
              <a:spcAft>
                <a:spcPts val="0"/>
              </a:spcAft>
              <a:buClr>
                <a:schemeClr val="lt1"/>
              </a:buClr>
              <a:buSzPts val="1800"/>
              <a:buChar char="•"/>
              <a:defRPr sz="1800">
                <a:solidFill>
                  <a:schemeClr val="lt1"/>
                </a:solidFill>
              </a:defRPr>
            </a:lvl4pPr>
            <a:lvl5pPr marL="2286000" lvl="4" indent="-342900" algn="l">
              <a:lnSpc>
                <a:spcPct val="120000"/>
              </a:lnSpc>
              <a:spcBef>
                <a:spcPts val="600"/>
              </a:spcBef>
              <a:spcAft>
                <a:spcPts val="0"/>
              </a:spcAft>
              <a:buClr>
                <a:schemeClr val="lt1"/>
              </a:buClr>
              <a:buSzPts val="1800"/>
              <a:buChar char="•"/>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3" name="Google Shape;113;p15"/>
          <p:cNvSpPr txBox="1">
            <a:spLocks noGrp="1"/>
          </p:cNvSpPr>
          <p:nvPr>
            <p:ph type="body" idx="4"/>
          </p:nvPr>
        </p:nvSpPr>
        <p:spPr>
          <a:xfrm>
            <a:off x="4724400" y="1276350"/>
            <a:ext cx="3962400" cy="80035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sz="2000" b="1">
                <a:solidFill>
                  <a:schemeClr val="lt1"/>
                </a:solidFill>
              </a:defRPr>
            </a:lvl1pPr>
            <a:lvl2pPr marL="914400" lvl="1" indent="-342900" algn="l">
              <a:lnSpc>
                <a:spcPct val="120000"/>
              </a:lnSpc>
              <a:spcBef>
                <a:spcPts val="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4" name="Google Shape;114;p15"/>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Boxes">
  <p:cSld name="Two Content Boxes">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6"/>
          <p:cNvSpPr txBox="1">
            <a:spLocks noGrp="1"/>
          </p:cNvSpPr>
          <p:nvPr>
            <p:ph type="body" idx="1"/>
          </p:nvPr>
        </p:nvSpPr>
        <p:spPr>
          <a:xfrm>
            <a:off x="4572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dk2"/>
              </a:buClr>
              <a:buSzPts val="2000"/>
              <a:buChar char="•"/>
              <a:defRPr>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8" name="Google Shape;118;p16"/>
          <p:cNvSpPr txBox="1">
            <a:spLocks noGrp="1"/>
          </p:cNvSpPr>
          <p:nvPr>
            <p:ph type="body" idx="2"/>
          </p:nvPr>
        </p:nvSpPr>
        <p:spPr>
          <a:xfrm>
            <a:off x="4572000" y="1856790"/>
            <a:ext cx="4114800" cy="2775933"/>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Font typeface="Arial"/>
              <a:buChar char="•"/>
              <a:defRPr sz="2000">
                <a:solidFill>
                  <a:schemeClr val="dk2"/>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9" name="Google Shape;119;p1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16"/>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a:latin typeface="Source Sans Pro"/>
                <a:ea typeface="Source Sans Pro"/>
                <a:cs typeface="Source Sans Pro"/>
                <a:sym typeface="Source Sans Pro"/>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3" name="Google Shape;123;p16"/>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Boxes dark">
  <p:cSld name="Two Content Boxes dark">
    <p:bg>
      <p:bgPr>
        <a:solidFill>
          <a:schemeClr val="accent1"/>
        </a:solidFill>
        <a:effectLst/>
      </p:bgPr>
    </p:bg>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a:solidFill>
                  <a:schemeClr val="lt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7"/>
          <p:cNvSpPr txBox="1">
            <a:spLocks noGrp="1"/>
          </p:cNvSpPr>
          <p:nvPr>
            <p:ph type="body" idx="1"/>
          </p:nvPr>
        </p:nvSpPr>
        <p:spPr>
          <a:xfrm>
            <a:off x="4572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Char char="•"/>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7" name="Google Shape;127;p17"/>
          <p:cNvSpPr txBox="1">
            <a:spLocks noGrp="1"/>
          </p:cNvSpPr>
          <p:nvPr>
            <p:ph type="body" idx="2"/>
          </p:nvPr>
        </p:nvSpPr>
        <p:spPr>
          <a:xfrm>
            <a:off x="4572000" y="1856790"/>
            <a:ext cx="4114800" cy="2775933"/>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355600" algn="l">
              <a:lnSpc>
                <a:spcPct val="120000"/>
              </a:lnSpc>
              <a:spcBef>
                <a:spcPts val="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lt1"/>
              </a:buClr>
              <a:buSzPts val="2000"/>
              <a:buFont typeface="Arial"/>
              <a:buChar char="•"/>
              <a:defRPr sz="2000">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 name="Google Shape;128;p1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17"/>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latin typeface="Source Sans Pro"/>
                <a:ea typeface="Source Sans Pro"/>
                <a:cs typeface="Source Sans Pro"/>
                <a:sym typeface="Source Sans Pro"/>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2" name="Google Shape;132;p17"/>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ntent Boxes">
  <p:cSld name="Three Content Boxes">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8"/>
          <p:cNvSpPr txBox="1">
            <a:spLocks noGrp="1"/>
          </p:cNvSpPr>
          <p:nvPr>
            <p:ph type="body" idx="1"/>
          </p:nvPr>
        </p:nvSpPr>
        <p:spPr>
          <a:xfrm>
            <a:off x="4572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6" name="Google Shape;136;p1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39" name="Google Shape;139;p18"/>
          <p:cNvSpPr txBox="1">
            <a:spLocks noGrp="1"/>
          </p:cNvSpPr>
          <p:nvPr>
            <p:ph type="body" idx="2"/>
          </p:nvPr>
        </p:nvSpPr>
        <p:spPr>
          <a:xfrm>
            <a:off x="32004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0" name="Google Shape;140;p18"/>
          <p:cNvSpPr txBox="1">
            <a:spLocks noGrp="1"/>
          </p:cNvSpPr>
          <p:nvPr>
            <p:ph type="body" idx="3"/>
          </p:nvPr>
        </p:nvSpPr>
        <p:spPr>
          <a:xfrm>
            <a:off x="5943600" y="1856790"/>
            <a:ext cx="2743200" cy="2752120"/>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1" name="Google Shape;141;p18"/>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2" name="Google Shape;142;p18"/>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ntent Boxes dark">
  <p:cSld name="Three Content Boxes dark">
    <p:bg>
      <p:bgPr>
        <a:solidFill>
          <a:schemeClr val="accent1"/>
        </a:solidFill>
        <a:effectLst/>
      </p:bgPr>
    </p:bg>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9"/>
          <p:cNvSpPr txBox="1">
            <a:spLocks noGrp="1"/>
          </p:cNvSpPr>
          <p:nvPr>
            <p:ph type="body" idx="1"/>
          </p:nvPr>
        </p:nvSpPr>
        <p:spPr>
          <a:xfrm>
            <a:off x="4572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6" name="Google Shape;146;p1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49" name="Google Shape;149;p19"/>
          <p:cNvSpPr txBox="1">
            <a:spLocks noGrp="1"/>
          </p:cNvSpPr>
          <p:nvPr>
            <p:ph type="body" idx="2"/>
          </p:nvPr>
        </p:nvSpPr>
        <p:spPr>
          <a:xfrm>
            <a:off x="32004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0" name="Google Shape;150;p19"/>
          <p:cNvSpPr txBox="1">
            <a:spLocks noGrp="1"/>
          </p:cNvSpPr>
          <p:nvPr>
            <p:ph type="body" idx="3"/>
          </p:nvPr>
        </p:nvSpPr>
        <p:spPr>
          <a:xfrm>
            <a:off x="5943600" y="1856790"/>
            <a:ext cx="2743200" cy="2752120"/>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1" name="Google Shape;151;p19"/>
          <p:cNvSpPr txBox="1">
            <a:spLocks noGrp="1"/>
          </p:cNvSpPr>
          <p:nvPr>
            <p:ph type="body" idx="4"/>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2" name="Google Shape;152;p19"/>
          <p:cNvSpPr txBox="1">
            <a:spLocks noGrp="1"/>
          </p:cNvSpPr>
          <p:nvPr>
            <p:ph type="body" idx="5"/>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Content Boxes">
  <p:cSld name="Four Content Boxes">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0"/>
          <p:cNvSpPr txBox="1">
            <a:spLocks noGrp="1"/>
          </p:cNvSpPr>
          <p:nvPr>
            <p:ph type="body" idx="1"/>
          </p:nvPr>
        </p:nvSpPr>
        <p:spPr>
          <a:xfrm>
            <a:off x="4572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6" name="Google Shape;156;p20"/>
          <p:cNvSpPr txBox="1">
            <a:spLocks noGrp="1"/>
          </p:cNvSpPr>
          <p:nvPr>
            <p:ph type="body" idx="2"/>
          </p:nvPr>
        </p:nvSpPr>
        <p:spPr>
          <a:xfrm>
            <a:off x="4572000" y="1856790"/>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7" name="Google Shape;157;p2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60" name="Google Shape;160;p20"/>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1" name="Google Shape;161;p20"/>
          <p:cNvSpPr txBox="1">
            <a:spLocks noGrp="1"/>
          </p:cNvSpPr>
          <p:nvPr>
            <p:ph type="body" idx="4"/>
          </p:nvPr>
        </p:nvSpPr>
        <p:spPr>
          <a:xfrm>
            <a:off x="4572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2" name="Google Shape;162;p20"/>
          <p:cNvSpPr txBox="1">
            <a:spLocks noGrp="1"/>
          </p:cNvSpPr>
          <p:nvPr>
            <p:ph type="body" idx="5"/>
          </p:nvPr>
        </p:nvSpPr>
        <p:spPr>
          <a:xfrm>
            <a:off x="4572000" y="3245214"/>
            <a:ext cx="4114800" cy="1389888"/>
          </a:xfrm>
          <a:prstGeom prst="rect">
            <a:avLst/>
          </a:prstGeom>
          <a:solidFill>
            <a:srgbClr val="F2F2F2"/>
          </a:solidFill>
          <a:ln w="76200" cap="flat" cmpd="sng">
            <a:solidFill>
              <a:schemeClr val="l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dk2"/>
              </a:buClr>
              <a:buSzPts val="1800"/>
              <a:buNone/>
              <a:defRPr sz="1800"/>
            </a:lvl1pPr>
            <a:lvl2pPr marL="914400" lvl="1" indent="-228600" algn="l">
              <a:lnSpc>
                <a:spcPct val="120000"/>
              </a:lnSpc>
              <a:spcBef>
                <a:spcPts val="600"/>
              </a:spcBef>
              <a:spcAft>
                <a:spcPts val="0"/>
              </a:spcAft>
              <a:buClr>
                <a:schemeClr val="dk2"/>
              </a:buClr>
              <a:buSzPts val="1800"/>
              <a:buNone/>
              <a:defRPr sz="1800"/>
            </a:lvl2pPr>
            <a:lvl3pPr marL="1371600" lvl="2" indent="-228600" algn="l">
              <a:lnSpc>
                <a:spcPct val="120000"/>
              </a:lnSpc>
              <a:spcBef>
                <a:spcPts val="600"/>
              </a:spcBef>
              <a:spcAft>
                <a:spcPts val="0"/>
              </a:spcAft>
              <a:buClr>
                <a:schemeClr val="dk2"/>
              </a:buClr>
              <a:buSzPts val="1800"/>
              <a:buNone/>
              <a:defRPr sz="1800"/>
            </a:lvl3pPr>
            <a:lvl4pPr marL="1828800" lvl="3" indent="-228600" algn="l">
              <a:lnSpc>
                <a:spcPct val="120000"/>
              </a:lnSpc>
              <a:spcBef>
                <a:spcPts val="600"/>
              </a:spcBef>
              <a:spcAft>
                <a:spcPts val="0"/>
              </a:spcAft>
              <a:buClr>
                <a:schemeClr val="dk2"/>
              </a:buClr>
              <a:buSzPts val="1800"/>
              <a:buNone/>
              <a:defRPr sz="1800"/>
            </a:lvl4pPr>
            <a:lvl5pPr marL="2286000" lvl="4" indent="-228600" algn="l">
              <a:lnSpc>
                <a:spcPct val="120000"/>
              </a:lnSpc>
              <a:spcBef>
                <a:spcPts val="600"/>
              </a:spcBef>
              <a:spcAft>
                <a:spcPts val="0"/>
              </a:spcAft>
              <a:buClr>
                <a:schemeClr val="dk2"/>
              </a:buClr>
              <a:buSzPts val="1800"/>
              <a:buNone/>
              <a:defRPr sz="1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3" name="Google Shape;163;p20"/>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ntent Boxes dark">
  <p:cSld name="Four Content Boxes dark">
    <p:bg>
      <p:bgPr>
        <a:solidFill>
          <a:schemeClr val="accent1"/>
        </a:solidFill>
        <a:effectLst/>
      </p:bgPr>
    </p:bg>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21"/>
          <p:cNvSpPr txBox="1">
            <a:spLocks noGrp="1"/>
          </p:cNvSpPr>
          <p:nvPr>
            <p:ph type="body" idx="1"/>
          </p:nvPr>
        </p:nvSpPr>
        <p:spPr>
          <a:xfrm>
            <a:off x="4572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7" name="Google Shape;167;p21"/>
          <p:cNvSpPr txBox="1">
            <a:spLocks noGrp="1"/>
          </p:cNvSpPr>
          <p:nvPr>
            <p:ph type="body" idx="2"/>
          </p:nvPr>
        </p:nvSpPr>
        <p:spPr>
          <a:xfrm>
            <a:off x="4572000" y="1856790"/>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8" name="Google Shape;168;p2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2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71" name="Google Shape;171;p21"/>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2" name="Google Shape;172;p21"/>
          <p:cNvSpPr txBox="1">
            <a:spLocks noGrp="1"/>
          </p:cNvSpPr>
          <p:nvPr>
            <p:ph type="body" idx="4"/>
          </p:nvPr>
        </p:nvSpPr>
        <p:spPr>
          <a:xfrm>
            <a:off x="4572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3" name="Google Shape;173;p21"/>
          <p:cNvSpPr txBox="1">
            <a:spLocks noGrp="1"/>
          </p:cNvSpPr>
          <p:nvPr>
            <p:ph type="body" idx="5"/>
          </p:nvPr>
        </p:nvSpPr>
        <p:spPr>
          <a:xfrm>
            <a:off x="4572000" y="3245214"/>
            <a:ext cx="4114800" cy="1389888"/>
          </a:xfrm>
          <a:prstGeom prst="rect">
            <a:avLst/>
          </a:prstGeom>
          <a:solidFill>
            <a:srgbClr val="2E8BDC"/>
          </a:solidFill>
          <a:ln w="76200" cap="flat" cmpd="sng">
            <a:solidFill>
              <a:schemeClr val="accent1"/>
            </a:solidFill>
            <a:prstDash val="solid"/>
            <a:round/>
            <a:headEnd type="none" w="sm" len="sm"/>
            <a:tailEnd type="none" w="sm" len="sm"/>
          </a:ln>
        </p:spPr>
        <p:txBody>
          <a:bodyPr spcFirstLastPara="1" wrap="square" lIns="274300" tIns="228600" rIns="274300" bIns="228600" anchor="t" anchorCtr="0">
            <a:noAutofit/>
          </a:bodyPr>
          <a:lstStyle>
            <a:lvl1pPr marL="457200" lvl="0" indent="-228600" algn="l">
              <a:lnSpc>
                <a:spcPct val="120000"/>
              </a:lnSpc>
              <a:spcBef>
                <a:spcPts val="0"/>
              </a:spcBef>
              <a:spcAft>
                <a:spcPts val="0"/>
              </a:spcAft>
              <a:buClr>
                <a:schemeClr val="lt1"/>
              </a:buClr>
              <a:buSzPts val="1800"/>
              <a:buNone/>
              <a:defRPr sz="1800">
                <a:solidFill>
                  <a:schemeClr val="lt1"/>
                </a:solidFill>
              </a:defRPr>
            </a:lvl1pPr>
            <a:lvl2pPr marL="914400" lvl="1" indent="-228600" algn="l">
              <a:lnSpc>
                <a:spcPct val="120000"/>
              </a:lnSpc>
              <a:spcBef>
                <a:spcPts val="600"/>
              </a:spcBef>
              <a:spcAft>
                <a:spcPts val="0"/>
              </a:spcAft>
              <a:buClr>
                <a:schemeClr val="lt1"/>
              </a:buClr>
              <a:buSzPts val="1800"/>
              <a:buNone/>
              <a:defRPr sz="1800">
                <a:solidFill>
                  <a:schemeClr val="lt1"/>
                </a:solidFill>
              </a:defRPr>
            </a:lvl2pPr>
            <a:lvl3pPr marL="1371600" lvl="2" indent="-228600" algn="l">
              <a:lnSpc>
                <a:spcPct val="120000"/>
              </a:lnSpc>
              <a:spcBef>
                <a:spcPts val="600"/>
              </a:spcBef>
              <a:spcAft>
                <a:spcPts val="0"/>
              </a:spcAft>
              <a:buClr>
                <a:schemeClr val="lt1"/>
              </a:buClr>
              <a:buSzPts val="1800"/>
              <a:buNone/>
              <a:defRPr sz="1800">
                <a:solidFill>
                  <a:schemeClr val="lt1"/>
                </a:solidFill>
              </a:defRPr>
            </a:lvl3pPr>
            <a:lvl4pPr marL="1828800" lvl="3" indent="-228600" algn="l">
              <a:lnSpc>
                <a:spcPct val="120000"/>
              </a:lnSpc>
              <a:spcBef>
                <a:spcPts val="600"/>
              </a:spcBef>
              <a:spcAft>
                <a:spcPts val="0"/>
              </a:spcAft>
              <a:buClr>
                <a:schemeClr val="lt1"/>
              </a:buClr>
              <a:buSzPts val="1800"/>
              <a:buNone/>
              <a:defRPr sz="1800">
                <a:solidFill>
                  <a:schemeClr val="lt1"/>
                </a:solidFill>
              </a:defRPr>
            </a:lvl4pPr>
            <a:lvl5pPr marL="2286000" lvl="4" indent="-228600" algn="l">
              <a:lnSpc>
                <a:spcPct val="120000"/>
              </a:lnSpc>
              <a:spcBef>
                <a:spcPts val="600"/>
              </a:spcBef>
              <a:spcAft>
                <a:spcPts val="0"/>
              </a:spcAft>
              <a:buClr>
                <a:schemeClr val="lt1"/>
              </a:buClr>
              <a:buSzPts val="1800"/>
              <a:buNone/>
              <a:defRPr sz="18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4" name="Google Shape;174;p21"/>
          <p:cNvSpPr txBox="1">
            <a:spLocks noGrp="1"/>
          </p:cNvSpPr>
          <p:nvPr>
            <p:ph type="body" idx="6"/>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1/3">
  <p:cSld name="Image 1/3">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22"/>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78" name="Google Shape;178;p2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2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22"/>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2" name="Google Shape;182;p22"/>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Idea dark">
  <p:cSld name="Big Idea dark">
    <p:bg>
      <p:bgPr>
        <a:solidFill>
          <a:schemeClr val="accen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 name="Google Shape;23;p3"/>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800"/>
              <a:buNone/>
              <a:defRPr sz="2800">
                <a:solidFill>
                  <a:schemeClr val="lt1"/>
                </a:solidFill>
              </a:defRPr>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1/3 dark">
  <p:cSld name="Image 1/3 dark">
    <p:bg>
      <p:bgPr>
        <a:solidFill>
          <a:schemeClr val="accent1"/>
        </a:solidFill>
        <a:effectLst/>
      </p:bgPr>
    </p:bg>
    <p:spTree>
      <p:nvGrpSpPr>
        <p:cNvPr id="1" name="Shape 183"/>
        <p:cNvGrpSpPr/>
        <p:nvPr/>
      </p:nvGrpSpPr>
      <p:grpSpPr>
        <a:xfrm>
          <a:off x="0" y="0"/>
          <a:ext cx="0" cy="0"/>
          <a:chOff x="0" y="0"/>
          <a:chExt cx="0" cy="0"/>
        </a:xfrm>
      </p:grpSpPr>
      <p:sp>
        <p:nvSpPr>
          <p:cNvPr id="184" name="Google Shape;184;p23"/>
          <p:cNvSpPr txBox="1">
            <a:spLocks noGrp="1"/>
          </p:cNvSpPr>
          <p:nvPr>
            <p:ph type="title"/>
          </p:nvPr>
        </p:nvSpPr>
        <p:spPr>
          <a:xfrm>
            <a:off x="457200" y="514350"/>
            <a:ext cx="5333999" cy="647701"/>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23"/>
          <p:cNvSpPr txBox="1">
            <a:spLocks noGrp="1"/>
          </p:cNvSpPr>
          <p:nvPr>
            <p:ph type="body" idx="1"/>
          </p:nvPr>
        </p:nvSpPr>
        <p:spPr>
          <a:xfrm>
            <a:off x="6096000" y="0"/>
            <a:ext cx="30480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86" name="Google Shape;186;p23"/>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3"/>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89" name="Google Shape;189;p23"/>
          <p:cNvSpPr txBox="1">
            <a:spLocks noGrp="1"/>
          </p:cNvSpPr>
          <p:nvPr>
            <p:ph type="body" idx="2"/>
          </p:nvPr>
        </p:nvSpPr>
        <p:spPr>
          <a:xfrm>
            <a:off x="457200" y="1276352"/>
            <a:ext cx="5334000" cy="3352798"/>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0" name="Google Shape;190;p23"/>
          <p:cNvSpPr txBox="1">
            <a:spLocks noGrp="1"/>
          </p:cNvSpPr>
          <p:nvPr>
            <p:ph type="body" idx="3"/>
          </p:nvPr>
        </p:nvSpPr>
        <p:spPr>
          <a:xfrm>
            <a:off x="457200" y="247650"/>
            <a:ext cx="5333999"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1/2">
  <p:cSld name="Image 1/2">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24"/>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94" name="Google Shape;194;p24"/>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24"/>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197" name="Google Shape;197;p24"/>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8" name="Google Shape;198;p24"/>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1/2 dark">
  <p:cSld name="Image 1/2 dark">
    <p:bg>
      <p:bgPr>
        <a:solidFill>
          <a:schemeClr val="accent1"/>
        </a:solidFill>
        <a:effectLst/>
      </p:bgPr>
    </p:bg>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25"/>
          <p:cNvSpPr txBox="1">
            <a:spLocks noGrp="1"/>
          </p:cNvSpPr>
          <p:nvPr>
            <p:ph type="body" idx="1"/>
          </p:nvPr>
        </p:nvSpPr>
        <p:spPr>
          <a:xfrm>
            <a:off x="4724400" y="0"/>
            <a:ext cx="441960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02" name="Google Shape;202;p2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2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05" name="Google Shape;205;p25"/>
          <p:cNvSpPr txBox="1">
            <a:spLocks noGrp="1"/>
          </p:cNvSpPr>
          <p:nvPr>
            <p:ph type="body" idx="2"/>
          </p:nvPr>
        </p:nvSpPr>
        <p:spPr>
          <a:xfrm>
            <a:off x="457200" y="1276350"/>
            <a:ext cx="39624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6" name="Google Shape;206;p25"/>
          <p:cNvSpPr txBox="1">
            <a:spLocks noGrp="1"/>
          </p:cNvSpPr>
          <p:nvPr>
            <p:ph type="body" idx="3"/>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2/3">
  <p:cSld name="Image 2/3">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26"/>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sz="2000"/>
            </a:lvl1pPr>
            <a:lvl2pPr marL="914400" lvl="1" indent="-355600" algn="l">
              <a:lnSpc>
                <a:spcPct val="120000"/>
              </a:lnSpc>
              <a:spcBef>
                <a:spcPts val="600"/>
              </a:spcBef>
              <a:spcAft>
                <a:spcPts val="0"/>
              </a:spcAft>
              <a:buClr>
                <a:schemeClr val="dk2"/>
              </a:buClr>
              <a:buSzPts val="2000"/>
              <a:buChar char="•"/>
              <a:defRPr sz="2000"/>
            </a:lvl2pPr>
            <a:lvl3pPr marL="1371600" lvl="2" indent="-355600" algn="l">
              <a:lnSpc>
                <a:spcPct val="120000"/>
              </a:lnSpc>
              <a:spcBef>
                <a:spcPts val="600"/>
              </a:spcBef>
              <a:spcAft>
                <a:spcPts val="0"/>
              </a:spcAft>
              <a:buClr>
                <a:schemeClr val="dk2"/>
              </a:buClr>
              <a:buSzPts val="2000"/>
              <a:buChar char="•"/>
              <a:defRPr sz="2000"/>
            </a:lvl3pPr>
            <a:lvl4pPr marL="1828800" lvl="3" indent="-355600" algn="l">
              <a:lnSpc>
                <a:spcPct val="120000"/>
              </a:lnSpc>
              <a:spcBef>
                <a:spcPts val="600"/>
              </a:spcBef>
              <a:spcAft>
                <a:spcPts val="0"/>
              </a:spcAft>
              <a:buClr>
                <a:schemeClr val="dk2"/>
              </a:buClr>
              <a:buSzPts val="2000"/>
              <a:buChar char="•"/>
              <a:defRPr sz="2000"/>
            </a:lvl4pPr>
            <a:lvl5pPr marL="2286000" lvl="4" indent="-355600" algn="l">
              <a:lnSpc>
                <a:spcPct val="120000"/>
              </a:lnSpc>
              <a:spcBef>
                <a:spcPts val="600"/>
              </a:spcBef>
              <a:spcAft>
                <a:spcPts val="0"/>
              </a:spcAft>
              <a:buClr>
                <a:schemeClr val="dk2"/>
              </a:buClr>
              <a:buSzPts val="2000"/>
              <a:buChar char="•"/>
              <a:defRPr sz="2000"/>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10" name="Google Shape;210;p2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2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13" name="Google Shape;213;p26"/>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600"/>
              <a:buNone/>
              <a:defRPr sz="1600"/>
            </a:lvl1pPr>
            <a:lvl2pPr marL="914400" lvl="1" indent="-228600" algn="l">
              <a:lnSpc>
                <a:spcPct val="120000"/>
              </a:lnSpc>
              <a:spcBef>
                <a:spcPts val="600"/>
              </a:spcBef>
              <a:spcAft>
                <a:spcPts val="0"/>
              </a:spcAft>
              <a:buClr>
                <a:schemeClr val="dk2"/>
              </a:buClr>
              <a:buSzPts val="1600"/>
              <a:buNone/>
              <a:defRPr sz="1600"/>
            </a:lvl2pPr>
            <a:lvl3pPr marL="1371600" lvl="2" indent="-228600" algn="l">
              <a:lnSpc>
                <a:spcPct val="120000"/>
              </a:lnSpc>
              <a:spcBef>
                <a:spcPts val="600"/>
              </a:spcBef>
              <a:spcAft>
                <a:spcPts val="0"/>
              </a:spcAft>
              <a:buClr>
                <a:schemeClr val="dk2"/>
              </a:buClr>
              <a:buSzPts val="1600"/>
              <a:buNone/>
              <a:defRPr sz="1600"/>
            </a:lvl3pPr>
            <a:lvl4pPr marL="1828800" lvl="3" indent="-228600" algn="l">
              <a:lnSpc>
                <a:spcPct val="120000"/>
              </a:lnSpc>
              <a:spcBef>
                <a:spcPts val="600"/>
              </a:spcBef>
              <a:spcAft>
                <a:spcPts val="0"/>
              </a:spcAft>
              <a:buClr>
                <a:schemeClr val="dk2"/>
              </a:buClr>
              <a:buSzPts val="1600"/>
              <a:buNone/>
              <a:defRPr sz="1600"/>
            </a:lvl4pPr>
            <a:lvl5pPr marL="2286000" lvl="4" indent="-228600" algn="l">
              <a:lnSpc>
                <a:spcPct val="120000"/>
              </a:lnSpc>
              <a:spcBef>
                <a:spcPts val="600"/>
              </a:spcBef>
              <a:spcAft>
                <a:spcPts val="0"/>
              </a:spcAft>
              <a:buClr>
                <a:schemeClr val="dk2"/>
              </a:buClr>
              <a:buSzPts val="1600"/>
              <a:buNone/>
              <a:defRPr sz="16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4" name="Google Shape;214;p26"/>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 2/3 dark">
  <p:cSld name="Image 2/3 dark">
    <p:bg>
      <p:bgPr>
        <a:solidFill>
          <a:schemeClr val="accent1"/>
        </a:solidFill>
        <a:effectLst/>
      </p:bgPr>
    </p:bg>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457200" y="514349"/>
            <a:ext cx="2571750" cy="985837"/>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27"/>
          <p:cNvSpPr txBox="1">
            <a:spLocks noGrp="1"/>
          </p:cNvSpPr>
          <p:nvPr>
            <p:ph type="body" idx="1"/>
          </p:nvPr>
        </p:nvSpPr>
        <p:spPr>
          <a:xfrm>
            <a:off x="3371850" y="0"/>
            <a:ext cx="5772150" cy="462915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sz="2000">
                <a:solidFill>
                  <a:schemeClr val="lt1"/>
                </a:solidFill>
              </a:defRPr>
            </a:lvl1pPr>
            <a:lvl2pPr marL="914400" lvl="1" indent="-355600" algn="l">
              <a:lnSpc>
                <a:spcPct val="120000"/>
              </a:lnSpc>
              <a:spcBef>
                <a:spcPts val="600"/>
              </a:spcBef>
              <a:spcAft>
                <a:spcPts val="0"/>
              </a:spcAft>
              <a:buClr>
                <a:schemeClr val="lt1"/>
              </a:buClr>
              <a:buSzPts val="2000"/>
              <a:buChar char="•"/>
              <a:defRPr sz="2000">
                <a:solidFill>
                  <a:schemeClr val="lt1"/>
                </a:solidFill>
              </a:defRPr>
            </a:lvl2pPr>
            <a:lvl3pPr marL="1371600" lvl="2" indent="-355600" algn="l">
              <a:lnSpc>
                <a:spcPct val="120000"/>
              </a:lnSpc>
              <a:spcBef>
                <a:spcPts val="600"/>
              </a:spcBef>
              <a:spcAft>
                <a:spcPts val="0"/>
              </a:spcAft>
              <a:buClr>
                <a:schemeClr val="lt1"/>
              </a:buClr>
              <a:buSzPts val="2000"/>
              <a:buChar char="•"/>
              <a:defRPr sz="2000">
                <a:solidFill>
                  <a:schemeClr val="lt1"/>
                </a:solidFill>
              </a:defRPr>
            </a:lvl3pPr>
            <a:lvl4pPr marL="1828800" lvl="3" indent="-355600" algn="l">
              <a:lnSpc>
                <a:spcPct val="120000"/>
              </a:lnSpc>
              <a:spcBef>
                <a:spcPts val="600"/>
              </a:spcBef>
              <a:spcAft>
                <a:spcPts val="0"/>
              </a:spcAft>
              <a:buClr>
                <a:schemeClr val="lt1"/>
              </a:buClr>
              <a:buSzPts val="2000"/>
              <a:buChar char="•"/>
              <a:defRPr sz="2000">
                <a:solidFill>
                  <a:schemeClr val="lt1"/>
                </a:solidFill>
              </a:defRPr>
            </a:lvl4pPr>
            <a:lvl5pPr marL="2286000" lvl="4" indent="-355600" algn="l">
              <a:lnSpc>
                <a:spcPct val="120000"/>
              </a:lnSpc>
              <a:spcBef>
                <a:spcPts val="600"/>
              </a:spcBef>
              <a:spcAft>
                <a:spcPts val="0"/>
              </a:spcAft>
              <a:buClr>
                <a:schemeClr val="lt1"/>
              </a:buClr>
              <a:buSzPts val="2000"/>
              <a:buChar char="•"/>
              <a:defRPr sz="2000">
                <a:solidFill>
                  <a:schemeClr val="lt1"/>
                </a:solidFill>
              </a:defRPr>
            </a:lvl5pPr>
            <a:lvl6pPr marL="2743200" lvl="5" indent="-323850" algn="l">
              <a:lnSpc>
                <a:spcPct val="90000"/>
              </a:lnSpc>
              <a:spcBef>
                <a:spcPts val="600"/>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18" name="Google Shape;218;p2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2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1" name="Google Shape;221;p27"/>
          <p:cNvSpPr txBox="1">
            <a:spLocks noGrp="1"/>
          </p:cNvSpPr>
          <p:nvPr>
            <p:ph type="body" idx="2"/>
          </p:nvPr>
        </p:nvSpPr>
        <p:spPr>
          <a:xfrm>
            <a:off x="457200" y="1638300"/>
            <a:ext cx="2571750" cy="299085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lt1"/>
              </a:buClr>
              <a:buSzPts val="1600"/>
              <a:buNone/>
              <a:defRPr sz="1600">
                <a:solidFill>
                  <a:schemeClr val="lt1"/>
                </a:solidFill>
              </a:defRPr>
            </a:lvl2pPr>
            <a:lvl3pPr marL="1371600" lvl="2" indent="-228600" algn="l">
              <a:lnSpc>
                <a:spcPct val="120000"/>
              </a:lnSpc>
              <a:spcBef>
                <a:spcPts val="600"/>
              </a:spcBef>
              <a:spcAft>
                <a:spcPts val="0"/>
              </a:spcAft>
              <a:buClr>
                <a:schemeClr val="lt1"/>
              </a:buClr>
              <a:buSzPts val="1600"/>
              <a:buNone/>
              <a:defRPr sz="1600">
                <a:solidFill>
                  <a:schemeClr val="lt1"/>
                </a:solidFill>
              </a:defRPr>
            </a:lvl3pPr>
            <a:lvl4pPr marL="1828800" lvl="3" indent="-228600" algn="l">
              <a:lnSpc>
                <a:spcPct val="120000"/>
              </a:lnSpc>
              <a:spcBef>
                <a:spcPts val="600"/>
              </a:spcBef>
              <a:spcAft>
                <a:spcPts val="0"/>
              </a:spcAft>
              <a:buClr>
                <a:schemeClr val="lt1"/>
              </a:buClr>
              <a:buSzPts val="1600"/>
              <a:buNone/>
              <a:defRPr sz="1600">
                <a:solidFill>
                  <a:schemeClr val="lt1"/>
                </a:solidFill>
              </a:defRPr>
            </a:lvl4pPr>
            <a:lvl5pPr marL="2286000" lvl="4" indent="-228600" algn="l">
              <a:lnSpc>
                <a:spcPct val="120000"/>
              </a:lnSpc>
              <a:spcBef>
                <a:spcPts val="600"/>
              </a:spcBef>
              <a:spcAft>
                <a:spcPts val="0"/>
              </a:spcAft>
              <a:buClr>
                <a:schemeClr val="lt1"/>
              </a:buClr>
              <a:buSzPts val="1600"/>
              <a:buNone/>
              <a:defRPr sz="1600">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2" name="Google Shape;222;p27"/>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Wide dark">
  <p:cSld name="Image Wide dark">
    <p:bg>
      <p:bgPr>
        <a:solidFill>
          <a:schemeClr val="accent1"/>
        </a:solidFill>
        <a:effectLst/>
      </p:bgPr>
    </p:bg>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29"/>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3" name="Google Shape;233;p2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2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36" name="Google Shape;236;p29"/>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plit 1/3">
  <p:cSld name="Split 1/3">
    <p:spTree>
      <p:nvGrpSpPr>
        <p:cNvPr id="1" name="Shape 246"/>
        <p:cNvGrpSpPr/>
        <p:nvPr/>
      </p:nvGrpSpPr>
      <p:grpSpPr>
        <a:xfrm>
          <a:off x="0" y="0"/>
          <a:ext cx="0" cy="0"/>
          <a:chOff x="0" y="0"/>
          <a:chExt cx="0" cy="0"/>
        </a:xfrm>
      </p:grpSpPr>
      <p:sp>
        <p:nvSpPr>
          <p:cNvPr id="247" name="Google Shape;247;p31"/>
          <p:cNvSpPr/>
          <p:nvPr/>
        </p:nvSpPr>
        <p:spPr>
          <a:xfrm>
            <a:off x="3352800" y="0"/>
            <a:ext cx="57912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248" name="Google Shape;248;p3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31"/>
          <p:cNvSpPr txBox="1">
            <a:spLocks noGrp="1"/>
          </p:cNvSpPr>
          <p:nvPr>
            <p:ph type="ftr" idx="11"/>
          </p:nvPr>
        </p:nvSpPr>
        <p:spPr>
          <a:xfrm>
            <a:off x="3692324" y="4767263"/>
            <a:ext cx="2403676"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3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51" name="Google Shape;251;p31"/>
          <p:cNvSpPr txBox="1">
            <a:spLocks noGrp="1"/>
          </p:cNvSpPr>
          <p:nvPr>
            <p:ph type="body" idx="1"/>
          </p:nvPr>
        </p:nvSpPr>
        <p:spPr>
          <a:xfrm>
            <a:off x="3692324" y="514350"/>
            <a:ext cx="4994475" cy="41148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2" name="Google Shape;252;p31"/>
          <p:cNvSpPr txBox="1">
            <a:spLocks noGrp="1"/>
          </p:cNvSpPr>
          <p:nvPr>
            <p:ph type="title"/>
          </p:nvPr>
        </p:nvSpPr>
        <p:spPr>
          <a:xfrm>
            <a:off x="457200" y="514350"/>
            <a:ext cx="257175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31"/>
          <p:cNvSpPr txBox="1">
            <a:spLocks noGrp="1"/>
          </p:cNvSpPr>
          <p:nvPr>
            <p:ph type="body" idx="2"/>
          </p:nvPr>
        </p:nvSpPr>
        <p:spPr>
          <a:xfrm>
            <a:off x="457200" y="1276350"/>
            <a:ext cx="2571750" cy="3352799"/>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1400"/>
              <a:buNone/>
              <a:defRPr sz="1400">
                <a:latin typeface="Source Sans Pro"/>
                <a:ea typeface="Source Sans Pro"/>
                <a:cs typeface="Source Sans Pro"/>
                <a:sym typeface="Source Sans Pro"/>
              </a:defRPr>
            </a:lvl1pPr>
            <a:lvl2pPr marL="914400" lvl="1"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dk2"/>
              </a:buClr>
              <a:buSzPts val="1400"/>
              <a:buNone/>
              <a:defRPr sz="1400">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4" name="Google Shape;254;p31"/>
          <p:cNvSpPr txBox="1">
            <a:spLocks noGrp="1"/>
          </p:cNvSpPr>
          <p:nvPr>
            <p:ph type="body" idx="3"/>
          </p:nvPr>
        </p:nvSpPr>
        <p:spPr>
          <a:xfrm>
            <a:off x="457200" y="247650"/>
            <a:ext cx="257175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1"/>
        </a:solidFill>
        <a:effectLst/>
      </p:bgPr>
    </p:bg>
    <p:spTree>
      <p:nvGrpSpPr>
        <p:cNvPr id="1" name="Shape 255"/>
        <p:cNvGrpSpPr/>
        <p:nvPr/>
      </p:nvGrpSpPr>
      <p:grpSpPr>
        <a:xfrm>
          <a:off x="0" y="0"/>
          <a:ext cx="0" cy="0"/>
          <a:chOff x="0" y="0"/>
          <a:chExt cx="0" cy="0"/>
        </a:xfrm>
      </p:grpSpPr>
      <p:sp>
        <p:nvSpPr>
          <p:cNvPr id="256" name="Google Shape;256;p3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3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9"/>
        <p:cNvGrpSpPr/>
        <p:nvPr/>
      </p:nvGrpSpPr>
      <p:grpSpPr>
        <a:xfrm>
          <a:off x="0" y="0"/>
          <a:ext cx="0" cy="0"/>
          <a:chOff x="0" y="0"/>
          <a:chExt cx="0" cy="0"/>
        </a:xfrm>
      </p:grpSpPr>
      <p:sp>
        <p:nvSpPr>
          <p:cNvPr id="260" name="Google Shape;260;p33"/>
          <p:cNvSpPr txBox="1">
            <a:spLocks noGrp="1"/>
          </p:cNvSpPr>
          <p:nvPr>
            <p:ph type="body" idx="1"/>
          </p:nvPr>
        </p:nvSpPr>
        <p:spPr>
          <a:xfrm>
            <a:off x="311700" y="4230575"/>
            <a:ext cx="5998800" cy="605100"/>
          </a:xfrm>
          <a:prstGeom prst="rect">
            <a:avLst/>
          </a:prstGeom>
        </p:spPr>
        <p:txBody>
          <a:bodyPr spcFirstLastPara="1" wrap="square" lIns="91425" tIns="45700" rIns="91425" bIns="45700" anchor="ctr" anchorCtr="0">
            <a:noAutofit/>
          </a:bodyPr>
          <a:lstStyle>
            <a:lvl1pPr marL="457200" lvl="0" indent="-228600" rtl="0">
              <a:lnSpc>
                <a:spcPct val="100000"/>
              </a:lnSpc>
              <a:spcBef>
                <a:spcPts val="0"/>
              </a:spcBef>
              <a:spcAft>
                <a:spcPts val="0"/>
              </a:spcAft>
              <a:buSzPts val="2000"/>
              <a:buNone/>
              <a:defRPr/>
            </a:lvl1pPr>
          </a:lstStyle>
          <a:p>
            <a:endParaRPr/>
          </a:p>
        </p:txBody>
      </p:sp>
      <p:sp>
        <p:nvSpPr>
          <p:cNvPr id="261" name="Google Shape;261;p33"/>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Split 2/3">
  <p:cSld name="1_Split 2/3">
    <p:spTree>
      <p:nvGrpSpPr>
        <p:cNvPr id="1" name="Shape 222"/>
        <p:cNvGrpSpPr/>
        <p:nvPr/>
      </p:nvGrpSpPr>
      <p:grpSpPr>
        <a:xfrm>
          <a:off x="0" y="0"/>
          <a:ext cx="0" cy="0"/>
          <a:chOff x="0" y="0"/>
          <a:chExt cx="0" cy="0"/>
        </a:xfrm>
      </p:grpSpPr>
      <p:sp>
        <p:nvSpPr>
          <p:cNvPr id="223" name="Google Shape;223;p28"/>
          <p:cNvSpPr/>
          <p:nvPr/>
        </p:nvSpPr>
        <p:spPr>
          <a:xfrm>
            <a:off x="5791200" y="0"/>
            <a:ext cx="33528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Source Sans Pro"/>
              <a:ea typeface="Source Sans Pro"/>
              <a:cs typeface="Source Sans Pro"/>
              <a:sym typeface="Source Sans Pro"/>
            </a:endParaRPr>
          </a:p>
        </p:txBody>
      </p:sp>
      <p:sp>
        <p:nvSpPr>
          <p:cNvPr id="224" name="Google Shape;224;p28"/>
          <p:cNvSpPr txBox="1">
            <a:spLocks noGrp="1"/>
          </p:cNvSpPr>
          <p:nvPr>
            <p:ph type="title"/>
          </p:nvPr>
        </p:nvSpPr>
        <p:spPr>
          <a:xfrm>
            <a:off x="457201" y="514351"/>
            <a:ext cx="4994476"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atin typeface="Source Sans Pro"/>
                <a:ea typeface="Source Sans Pro"/>
                <a:cs typeface="Source Sans Pro"/>
                <a:sym typeface="Source Sans Pr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28"/>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28"/>
          <p:cNvSpPr txBox="1">
            <a:spLocks noGrp="1"/>
          </p:cNvSpPr>
          <p:nvPr>
            <p:ph type="ftr" idx="11"/>
          </p:nvPr>
        </p:nvSpPr>
        <p:spPr>
          <a:xfrm>
            <a:off x="3048000" y="4767263"/>
            <a:ext cx="2403676"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Source Sans Pro"/>
                <a:ea typeface="Source Sans Pro"/>
                <a:cs typeface="Source Sans Pro"/>
                <a:sym typeface="Source Sans Pr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28"/>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7BCE8"/>
                </a:solidFill>
                <a:latin typeface="Source Sans Pro"/>
                <a:ea typeface="Source Sans Pro"/>
                <a:cs typeface="Source Sans Pro"/>
                <a:sym typeface="Source Sans Pro"/>
              </a:defRPr>
            </a:lvl1pPr>
            <a:lvl2pPr marL="0" lvl="1" indent="0" algn="r">
              <a:spcBef>
                <a:spcPts val="0"/>
              </a:spcBef>
              <a:buNone/>
              <a:defRPr sz="900" b="0" i="0" u="none" strike="noStrike" cap="none">
                <a:solidFill>
                  <a:srgbClr val="87BCE8"/>
                </a:solidFill>
                <a:latin typeface="Source Sans Pro"/>
                <a:ea typeface="Source Sans Pro"/>
                <a:cs typeface="Source Sans Pro"/>
                <a:sym typeface="Source Sans Pro"/>
              </a:defRPr>
            </a:lvl2pPr>
            <a:lvl3pPr marL="0" lvl="2" indent="0" algn="r">
              <a:spcBef>
                <a:spcPts val="0"/>
              </a:spcBef>
              <a:buNone/>
              <a:defRPr sz="900" b="0" i="0" u="none" strike="noStrike" cap="none">
                <a:solidFill>
                  <a:srgbClr val="87BCE8"/>
                </a:solidFill>
                <a:latin typeface="Source Sans Pro"/>
                <a:ea typeface="Source Sans Pro"/>
                <a:cs typeface="Source Sans Pro"/>
                <a:sym typeface="Source Sans Pro"/>
              </a:defRPr>
            </a:lvl3pPr>
            <a:lvl4pPr marL="0" lvl="3" indent="0" algn="r">
              <a:spcBef>
                <a:spcPts val="0"/>
              </a:spcBef>
              <a:buNone/>
              <a:defRPr sz="900" b="0" i="0" u="none" strike="noStrike" cap="none">
                <a:solidFill>
                  <a:srgbClr val="87BCE8"/>
                </a:solidFill>
                <a:latin typeface="Source Sans Pro"/>
                <a:ea typeface="Source Sans Pro"/>
                <a:cs typeface="Source Sans Pro"/>
                <a:sym typeface="Source Sans Pro"/>
              </a:defRPr>
            </a:lvl4pPr>
            <a:lvl5pPr marL="0" lvl="4" indent="0" algn="r">
              <a:spcBef>
                <a:spcPts val="0"/>
              </a:spcBef>
              <a:buNone/>
              <a:defRPr sz="900" b="0" i="0" u="none" strike="noStrike" cap="none">
                <a:solidFill>
                  <a:srgbClr val="87BCE8"/>
                </a:solidFill>
                <a:latin typeface="Source Sans Pro"/>
                <a:ea typeface="Source Sans Pro"/>
                <a:cs typeface="Source Sans Pro"/>
                <a:sym typeface="Source Sans Pro"/>
              </a:defRPr>
            </a:lvl5pPr>
            <a:lvl6pPr marL="0" lvl="5" indent="0" algn="r">
              <a:spcBef>
                <a:spcPts val="0"/>
              </a:spcBef>
              <a:buNone/>
              <a:defRPr sz="900" b="0" i="0" u="none" strike="noStrike" cap="none">
                <a:solidFill>
                  <a:srgbClr val="87BCE8"/>
                </a:solidFill>
                <a:latin typeface="Source Sans Pro"/>
                <a:ea typeface="Source Sans Pro"/>
                <a:cs typeface="Source Sans Pro"/>
                <a:sym typeface="Source Sans Pro"/>
              </a:defRPr>
            </a:lvl6pPr>
            <a:lvl7pPr marL="0" lvl="6" indent="0" algn="r">
              <a:spcBef>
                <a:spcPts val="0"/>
              </a:spcBef>
              <a:buNone/>
              <a:defRPr sz="900" b="0" i="0" u="none" strike="noStrike" cap="none">
                <a:solidFill>
                  <a:srgbClr val="87BCE8"/>
                </a:solidFill>
                <a:latin typeface="Source Sans Pro"/>
                <a:ea typeface="Source Sans Pro"/>
                <a:cs typeface="Source Sans Pro"/>
                <a:sym typeface="Source Sans Pro"/>
              </a:defRPr>
            </a:lvl7pPr>
            <a:lvl8pPr marL="0" lvl="7" indent="0" algn="r">
              <a:spcBef>
                <a:spcPts val="0"/>
              </a:spcBef>
              <a:buNone/>
              <a:defRPr sz="900" b="0" i="0" u="none" strike="noStrike" cap="none">
                <a:solidFill>
                  <a:srgbClr val="87BCE8"/>
                </a:solidFill>
                <a:latin typeface="Source Sans Pro"/>
                <a:ea typeface="Source Sans Pro"/>
                <a:cs typeface="Source Sans Pro"/>
                <a:sym typeface="Source Sans Pro"/>
              </a:defRPr>
            </a:lvl8pPr>
            <a:lvl9pPr marL="0" lvl="8" indent="0" algn="r">
              <a:spcBef>
                <a:spcPts val="0"/>
              </a:spcBef>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228" name="Google Shape;228;p28"/>
          <p:cNvSpPr txBox="1">
            <a:spLocks noGrp="1"/>
          </p:cNvSpPr>
          <p:nvPr>
            <p:ph type="body" idx="1"/>
          </p:nvPr>
        </p:nvSpPr>
        <p:spPr>
          <a:xfrm>
            <a:off x="457200" y="1276350"/>
            <a:ext cx="4994476"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9" name="Google Shape;229;p28"/>
          <p:cNvSpPr txBox="1">
            <a:spLocks noGrp="1"/>
          </p:cNvSpPr>
          <p:nvPr>
            <p:ph type="body" idx="2"/>
          </p:nvPr>
        </p:nvSpPr>
        <p:spPr>
          <a:xfrm>
            <a:off x="457200" y="247650"/>
            <a:ext cx="4994476"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0" name="Google Shape;230;p28"/>
          <p:cNvSpPr txBox="1">
            <a:spLocks noGrp="1"/>
          </p:cNvSpPr>
          <p:nvPr>
            <p:ph type="body" idx="3"/>
          </p:nvPr>
        </p:nvSpPr>
        <p:spPr>
          <a:xfrm>
            <a:off x="6096000" y="514350"/>
            <a:ext cx="2590799" cy="41148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38229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5"/>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Wide">
  <p:cSld name="Image Wide">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26"/>
          <p:cNvSpPr txBox="1">
            <a:spLocks noGrp="1"/>
          </p:cNvSpPr>
          <p:nvPr>
            <p:ph type="body" idx="1"/>
          </p:nvPr>
        </p:nvSpPr>
        <p:spPr>
          <a:xfrm>
            <a:off x="0" y="1276351"/>
            <a:ext cx="91440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1" name="Google Shape;211;p2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2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26"/>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2353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7C3D-6714-1B4C-B9BC-CDC95CC4BAD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4F55771-53A7-1346-8A93-4004645B399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4E95C53-CF0D-874C-8DFA-74AFBE48BB99}"/>
              </a:ext>
            </a:extLst>
          </p:cNvPr>
          <p:cNvSpPr>
            <a:spLocks noGrp="1"/>
          </p:cNvSpPr>
          <p:nvPr>
            <p:ph type="dt" sz="half" idx="10"/>
          </p:nvPr>
        </p:nvSpPr>
        <p:spPr/>
        <p:txBody>
          <a:bodyPr/>
          <a:lstStyle/>
          <a:p>
            <a:fld id="{7A158AB4-7A57-A34F-9120-672DEFD36189}" type="datetimeFigureOut">
              <a:rPr lang="en-US" smtClean="0"/>
              <a:t>10/7/20</a:t>
            </a:fld>
            <a:endParaRPr lang="en-US"/>
          </a:p>
        </p:txBody>
      </p:sp>
      <p:sp>
        <p:nvSpPr>
          <p:cNvPr id="5" name="Footer Placeholder 4">
            <a:extLst>
              <a:ext uri="{FF2B5EF4-FFF2-40B4-BE49-F238E27FC236}">
                <a16:creationId xmlns:a16="http://schemas.microsoft.com/office/drawing/2014/main" id="{1A28AD54-F016-9F41-97E5-00871F4C2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EFC39-21C7-1643-8965-97763A333701}"/>
              </a:ext>
            </a:extLst>
          </p:cNvPr>
          <p:cNvSpPr>
            <a:spLocks noGrp="1"/>
          </p:cNvSpPr>
          <p:nvPr>
            <p:ph type="sldNum" sz="quarter" idx="12"/>
          </p:nvPr>
        </p:nvSpPr>
        <p:spPr/>
        <p:txBody>
          <a:bodyPr/>
          <a:lstStyle/>
          <a:p>
            <a:fld id="{C2290A47-CB48-7148-89E5-FCF9594D7221}" type="slidenum">
              <a:rPr lang="en-US" smtClean="0"/>
              <a:t>‹#›</a:t>
            </a:fld>
            <a:endParaRPr lang="en-US"/>
          </a:p>
        </p:txBody>
      </p:sp>
    </p:spTree>
    <p:extLst>
      <p:ext uri="{BB962C8B-B14F-4D97-AF65-F5344CB8AC3E}">
        <p14:creationId xmlns:p14="http://schemas.microsoft.com/office/powerpoint/2010/main" val="32935527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869E-BC7D-3340-A169-D9FC4D06910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07F3AC-90ED-A948-A2AA-25610ECF198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0FDD0F-18E9-2041-939A-4AB1058B109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F2657D6-975E-4A44-A381-00F1F657B176}"/>
              </a:ext>
            </a:extLst>
          </p:cNvPr>
          <p:cNvSpPr>
            <a:spLocks noGrp="1"/>
          </p:cNvSpPr>
          <p:nvPr>
            <p:ph type="dt" sz="half" idx="10"/>
          </p:nvPr>
        </p:nvSpPr>
        <p:spPr/>
        <p:txBody>
          <a:bodyPr/>
          <a:lstStyle/>
          <a:p>
            <a:fld id="{7A158AB4-7A57-A34F-9120-672DEFD36189}" type="datetimeFigureOut">
              <a:rPr lang="en-US" smtClean="0"/>
              <a:t>10/7/20</a:t>
            </a:fld>
            <a:endParaRPr lang="en-US"/>
          </a:p>
        </p:txBody>
      </p:sp>
      <p:sp>
        <p:nvSpPr>
          <p:cNvPr id="6" name="Footer Placeholder 5">
            <a:extLst>
              <a:ext uri="{FF2B5EF4-FFF2-40B4-BE49-F238E27FC236}">
                <a16:creationId xmlns:a16="http://schemas.microsoft.com/office/drawing/2014/main" id="{F886A63A-7D71-0E4E-A493-AACE6F2CD7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B03DB6-95D7-CE42-B65F-EA81DF2A9112}"/>
              </a:ext>
            </a:extLst>
          </p:cNvPr>
          <p:cNvSpPr>
            <a:spLocks noGrp="1"/>
          </p:cNvSpPr>
          <p:nvPr>
            <p:ph type="sldNum" sz="quarter" idx="12"/>
          </p:nvPr>
        </p:nvSpPr>
        <p:spPr/>
        <p:txBody>
          <a:bodyPr/>
          <a:lstStyle/>
          <a:p>
            <a:fld id="{C2290A47-CB48-7148-89E5-FCF9594D7221}" type="slidenum">
              <a:rPr lang="en-US" smtClean="0"/>
              <a:t>‹#›</a:t>
            </a:fld>
            <a:endParaRPr lang="en-US"/>
          </a:p>
        </p:txBody>
      </p:sp>
    </p:spTree>
    <p:extLst>
      <p:ext uri="{BB962C8B-B14F-4D97-AF65-F5344CB8AC3E}">
        <p14:creationId xmlns:p14="http://schemas.microsoft.com/office/powerpoint/2010/main" val="972723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1824-1839-F34D-8A7F-0B78DAC4FC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7C75E-3B96-8B49-9821-48167482DF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1770A-822D-3449-AD66-563A0DAD6E19}"/>
              </a:ext>
            </a:extLst>
          </p:cNvPr>
          <p:cNvSpPr>
            <a:spLocks noGrp="1"/>
          </p:cNvSpPr>
          <p:nvPr>
            <p:ph type="dt" sz="half" idx="10"/>
          </p:nvPr>
        </p:nvSpPr>
        <p:spPr/>
        <p:txBody>
          <a:bodyPr/>
          <a:lstStyle/>
          <a:p>
            <a:fld id="{7A158AB4-7A57-A34F-9120-672DEFD36189}" type="datetimeFigureOut">
              <a:rPr lang="en-US" smtClean="0"/>
              <a:t>10/7/20</a:t>
            </a:fld>
            <a:endParaRPr lang="en-US"/>
          </a:p>
        </p:txBody>
      </p:sp>
      <p:sp>
        <p:nvSpPr>
          <p:cNvPr id="5" name="Footer Placeholder 4">
            <a:extLst>
              <a:ext uri="{FF2B5EF4-FFF2-40B4-BE49-F238E27FC236}">
                <a16:creationId xmlns:a16="http://schemas.microsoft.com/office/drawing/2014/main" id="{9FBBE5A7-1D66-6A4E-A834-AC5639808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B9995-A68E-9845-91AC-AF9459140953}"/>
              </a:ext>
            </a:extLst>
          </p:cNvPr>
          <p:cNvSpPr>
            <a:spLocks noGrp="1"/>
          </p:cNvSpPr>
          <p:nvPr>
            <p:ph type="sldNum" sz="quarter" idx="12"/>
          </p:nvPr>
        </p:nvSpPr>
        <p:spPr/>
        <p:txBody>
          <a:bodyPr/>
          <a:lstStyle/>
          <a:p>
            <a:fld id="{C2290A47-CB48-7148-89E5-FCF9594D7221}" type="slidenum">
              <a:rPr lang="en-US" smtClean="0"/>
              <a:t>‹#›</a:t>
            </a:fld>
            <a:endParaRPr lang="en-US"/>
          </a:p>
        </p:txBody>
      </p:sp>
    </p:spTree>
    <p:extLst>
      <p:ext uri="{BB962C8B-B14F-4D97-AF65-F5344CB8AC3E}">
        <p14:creationId xmlns:p14="http://schemas.microsoft.com/office/powerpoint/2010/main" val="30473559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1265-2BCF-094B-B9AE-102AB2A0C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9767F-4D6B-114C-A039-46926BCA4DD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7CA009-48D9-FA49-94CE-62CDC68CBCB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604B33-E884-184C-8346-99149BF4C29A}"/>
              </a:ext>
            </a:extLst>
          </p:cNvPr>
          <p:cNvSpPr>
            <a:spLocks noGrp="1"/>
          </p:cNvSpPr>
          <p:nvPr>
            <p:ph type="dt" sz="half" idx="10"/>
          </p:nvPr>
        </p:nvSpPr>
        <p:spPr/>
        <p:txBody>
          <a:bodyPr/>
          <a:lstStyle/>
          <a:p>
            <a:fld id="{7A158AB4-7A57-A34F-9120-672DEFD36189}" type="datetimeFigureOut">
              <a:rPr lang="en-US" smtClean="0"/>
              <a:t>10/7/20</a:t>
            </a:fld>
            <a:endParaRPr lang="en-US"/>
          </a:p>
        </p:txBody>
      </p:sp>
      <p:sp>
        <p:nvSpPr>
          <p:cNvPr id="6" name="Footer Placeholder 5">
            <a:extLst>
              <a:ext uri="{FF2B5EF4-FFF2-40B4-BE49-F238E27FC236}">
                <a16:creationId xmlns:a16="http://schemas.microsoft.com/office/drawing/2014/main" id="{AC14035C-D916-2B45-8BCF-E8FABB5570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8DC26-04B0-4F4A-9E6E-11FD8ECC8004}"/>
              </a:ext>
            </a:extLst>
          </p:cNvPr>
          <p:cNvSpPr>
            <a:spLocks noGrp="1"/>
          </p:cNvSpPr>
          <p:nvPr>
            <p:ph type="sldNum" sz="quarter" idx="12"/>
          </p:nvPr>
        </p:nvSpPr>
        <p:spPr/>
        <p:txBody>
          <a:bodyPr/>
          <a:lstStyle/>
          <a:p>
            <a:fld id="{C2290A47-CB48-7148-89E5-FCF9594D7221}" type="slidenum">
              <a:rPr lang="en-US" smtClean="0"/>
              <a:t>‹#›</a:t>
            </a:fld>
            <a:endParaRPr lang="en-US"/>
          </a:p>
        </p:txBody>
      </p:sp>
    </p:spTree>
    <p:extLst>
      <p:ext uri="{BB962C8B-B14F-4D97-AF65-F5344CB8AC3E}">
        <p14:creationId xmlns:p14="http://schemas.microsoft.com/office/powerpoint/2010/main" val="1555291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lit 1/2">
  <p:cSld name="Split 1/2">
    <p:spTree>
      <p:nvGrpSpPr>
        <p:cNvPr id="1" name="Shape 37"/>
        <p:cNvGrpSpPr/>
        <p:nvPr/>
      </p:nvGrpSpPr>
      <p:grpSpPr>
        <a:xfrm>
          <a:off x="0" y="0"/>
          <a:ext cx="0" cy="0"/>
          <a:chOff x="0" y="0"/>
          <a:chExt cx="0" cy="0"/>
        </a:xfrm>
      </p:grpSpPr>
      <p:sp>
        <p:nvSpPr>
          <p:cNvPr id="38" name="Google Shape;38;p6"/>
          <p:cNvSpPr/>
          <p:nvPr/>
        </p:nvSpPr>
        <p:spPr>
          <a:xfrm>
            <a:off x="4724400" y="0"/>
            <a:ext cx="44196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Source Sans Pro"/>
              <a:ea typeface="Source Sans Pro"/>
              <a:cs typeface="Source Sans Pro"/>
              <a:sym typeface="Source Sans Pro"/>
            </a:endParaRPr>
          </a:p>
        </p:txBody>
      </p:sp>
      <p:sp>
        <p:nvSpPr>
          <p:cNvPr id="39" name="Google Shape;39;p6"/>
          <p:cNvSpPr txBox="1">
            <a:spLocks noGrp="1"/>
          </p:cNvSpPr>
          <p:nvPr>
            <p:ph type="title"/>
          </p:nvPr>
        </p:nvSpPr>
        <p:spPr>
          <a:xfrm>
            <a:off x="457201" y="514351"/>
            <a:ext cx="3962400" cy="647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2800"/>
              <a:buFont typeface="Source Sans Pro"/>
              <a:buNone/>
              <a:defRPr sz="2800">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2514600" y="4767263"/>
            <a:ext cx="19050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6"/>
          <p:cNvSpPr txBox="1">
            <a:spLocks noGrp="1"/>
          </p:cNvSpPr>
          <p:nvPr>
            <p:ph type="body" idx="1"/>
          </p:nvPr>
        </p:nvSpPr>
        <p:spPr>
          <a:xfrm>
            <a:off x="457200" y="1276350"/>
            <a:ext cx="39624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dk2"/>
              </a:buClr>
              <a:buSzPts val="2000"/>
              <a:buChar char="•"/>
              <a:defRPr>
                <a:latin typeface="Source Sans Pro"/>
                <a:ea typeface="Source Sans Pro"/>
                <a:cs typeface="Source Sans Pro"/>
                <a:sym typeface="Source Sans Pro"/>
              </a:defRPr>
            </a:lvl1pPr>
            <a:lvl2pPr marL="914400" lvl="1"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2pPr>
            <a:lvl3pPr marL="1371600" lvl="2"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3pPr>
            <a:lvl4pPr marL="1828800" lvl="3"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4pPr>
            <a:lvl5pPr marL="2286000" lvl="4" indent="-355600" algn="l">
              <a:lnSpc>
                <a:spcPct val="120000"/>
              </a:lnSpc>
              <a:spcBef>
                <a:spcPts val="600"/>
              </a:spcBef>
              <a:spcAft>
                <a:spcPts val="0"/>
              </a:spcAft>
              <a:buClr>
                <a:schemeClr val="dk2"/>
              </a:buClr>
              <a:buSzPts val="2000"/>
              <a:buChar char="•"/>
              <a:defRPr>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6"/>
          <p:cNvSpPr txBox="1">
            <a:spLocks noGrp="1"/>
          </p:cNvSpPr>
          <p:nvPr>
            <p:ph type="body" idx="2"/>
          </p:nvPr>
        </p:nvSpPr>
        <p:spPr>
          <a:xfrm>
            <a:off x="457200" y="247650"/>
            <a:ext cx="39624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latin typeface="Source Sans Pro"/>
                <a:ea typeface="Source Sans Pro"/>
                <a:cs typeface="Source Sans Pro"/>
                <a:sym typeface="Source Sans Pro"/>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5069710" y="514350"/>
            <a:ext cx="3617089" cy="41148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2pPr>
            <a:lvl3pPr marL="1371600" lvl="2"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3pPr>
            <a:lvl4pPr marL="1828800" lvl="3"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4pPr>
            <a:lvl5pPr marL="2286000" lvl="4" indent="-228600" algn="l">
              <a:lnSpc>
                <a:spcPct val="120000"/>
              </a:lnSpc>
              <a:spcBef>
                <a:spcPts val="600"/>
              </a:spcBef>
              <a:spcAft>
                <a:spcPts val="0"/>
              </a:spcAft>
              <a:buClr>
                <a:schemeClr val="lt1"/>
              </a:buClr>
              <a:buSzPts val="2000"/>
              <a:buNone/>
              <a:defRPr>
                <a:solidFill>
                  <a:schemeClr val="lt1"/>
                </a:solidFill>
                <a:latin typeface="Source Sans Pro"/>
                <a:ea typeface="Source Sans Pro"/>
                <a:cs typeface="Source Sans Pro"/>
                <a:sym typeface="Source Sans Pro"/>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Idea">
  <p:cSld name="Big Idea">
    <p:spTree>
      <p:nvGrpSpPr>
        <p:cNvPr id="1" name="Shape 46"/>
        <p:cNvGrpSpPr/>
        <p:nvPr/>
      </p:nvGrpSpPr>
      <p:grpSpPr>
        <a:xfrm>
          <a:off x="0" y="0"/>
          <a:ext cx="0" cy="0"/>
          <a:chOff x="0" y="0"/>
          <a:chExt cx="0" cy="0"/>
        </a:xfrm>
      </p:grpSpPr>
      <p:sp>
        <p:nvSpPr>
          <p:cNvPr id="47" name="Google Shape;47;p7"/>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7"/>
          <p:cNvSpPr txBox="1">
            <a:spLocks noGrp="1"/>
          </p:cNvSpPr>
          <p:nvPr>
            <p:ph type="body" idx="1"/>
          </p:nvPr>
        </p:nvSpPr>
        <p:spPr>
          <a:xfrm>
            <a:off x="457200" y="247650"/>
            <a:ext cx="8229600" cy="4381500"/>
          </a:xfrm>
          <a:prstGeom prst="rect">
            <a:avLst/>
          </a:prstGeom>
          <a:noFill/>
          <a:ln>
            <a:noFill/>
          </a:ln>
        </p:spPr>
        <p:txBody>
          <a:bodyPr spcFirstLastPara="1" wrap="square" lIns="91425" tIns="45700" rIns="91425" bIns="45700" anchor="ctr" anchorCtr="0">
            <a:noAutofit/>
          </a:bodyPr>
          <a:lstStyle>
            <a:lvl1pPr marL="457200" lvl="0" indent="-228600" algn="l">
              <a:lnSpc>
                <a:spcPct val="120000"/>
              </a:lnSpc>
              <a:spcBef>
                <a:spcPts val="0"/>
              </a:spcBef>
              <a:spcAft>
                <a:spcPts val="0"/>
              </a:spcAft>
              <a:buClr>
                <a:schemeClr val="dk2"/>
              </a:buClr>
              <a:buSzPts val="2800"/>
              <a:buNone/>
              <a:defRPr sz="2800"/>
            </a:lvl1pPr>
            <a:lvl2pPr marL="914400" lvl="1" indent="-228600" algn="l">
              <a:lnSpc>
                <a:spcPct val="120000"/>
              </a:lnSpc>
              <a:spcBef>
                <a:spcPts val="600"/>
              </a:spcBef>
              <a:spcAft>
                <a:spcPts val="0"/>
              </a:spcAft>
              <a:buClr>
                <a:schemeClr val="dk2"/>
              </a:buClr>
              <a:buSzPts val="2800"/>
              <a:buNone/>
              <a:defRPr sz="2800"/>
            </a:lvl2pPr>
            <a:lvl3pPr marL="1371600" lvl="2" indent="-228600" algn="l">
              <a:lnSpc>
                <a:spcPct val="120000"/>
              </a:lnSpc>
              <a:spcBef>
                <a:spcPts val="600"/>
              </a:spcBef>
              <a:spcAft>
                <a:spcPts val="0"/>
              </a:spcAft>
              <a:buClr>
                <a:schemeClr val="dk2"/>
              </a:buClr>
              <a:buSzPts val="2800"/>
              <a:buNone/>
              <a:defRPr sz="2800"/>
            </a:lvl3pPr>
            <a:lvl4pPr marL="1828800" lvl="3" indent="-228600" algn="l">
              <a:lnSpc>
                <a:spcPct val="120000"/>
              </a:lnSpc>
              <a:spcBef>
                <a:spcPts val="600"/>
              </a:spcBef>
              <a:spcAft>
                <a:spcPts val="0"/>
              </a:spcAft>
              <a:buClr>
                <a:schemeClr val="dk2"/>
              </a:buClr>
              <a:buSzPts val="2800"/>
              <a:buNone/>
              <a:defRPr sz="2800"/>
            </a:lvl4pPr>
            <a:lvl5pPr marL="2286000" lvl="4" indent="-228600" algn="l">
              <a:lnSpc>
                <a:spcPct val="120000"/>
              </a:lnSpc>
              <a:spcBef>
                <a:spcPts val="600"/>
              </a:spcBef>
              <a:spcAft>
                <a:spcPts val="0"/>
              </a:spcAft>
              <a:buClr>
                <a:schemeClr val="dk2"/>
              </a:buClr>
              <a:buSzPts val="2800"/>
              <a:buNone/>
              <a:defRPr sz="28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57200" y="2208037"/>
            <a:ext cx="8229600" cy="7274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457200" y="1821847"/>
            <a:ext cx="8229600" cy="36180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1400"/>
              <a:buNone/>
              <a:defRPr sz="1400" b="1" i="0" cap="none">
                <a:solidFill>
                  <a:schemeClr val="lt1"/>
                </a:solidFill>
                <a:latin typeface="Source Sans Pro"/>
                <a:ea typeface="Source Sans Pro"/>
                <a:cs typeface="Source Sans Pro"/>
                <a:sym typeface="Source Sans Pro"/>
              </a:defRPr>
            </a:lvl1pPr>
            <a:lvl2pPr marL="914400" lvl="1" indent="-228600" algn="l">
              <a:lnSpc>
                <a:spcPct val="120000"/>
              </a:lnSpc>
              <a:spcBef>
                <a:spcPts val="600"/>
              </a:spcBef>
              <a:spcAft>
                <a:spcPts val="0"/>
              </a:spcAft>
              <a:buClr>
                <a:srgbClr val="8997AD"/>
              </a:buClr>
              <a:buSzPts val="1500"/>
              <a:buNone/>
              <a:defRPr sz="1500">
                <a:solidFill>
                  <a:srgbClr val="8997AD"/>
                </a:solidFill>
              </a:defRPr>
            </a:lvl2pPr>
            <a:lvl3pPr marL="1371600" lvl="2" indent="-228600" algn="l">
              <a:lnSpc>
                <a:spcPct val="120000"/>
              </a:lnSpc>
              <a:spcBef>
                <a:spcPts val="600"/>
              </a:spcBef>
              <a:spcAft>
                <a:spcPts val="0"/>
              </a:spcAft>
              <a:buClr>
                <a:srgbClr val="8997AD"/>
              </a:buClr>
              <a:buSzPts val="1350"/>
              <a:buNone/>
              <a:defRPr sz="1350">
                <a:solidFill>
                  <a:srgbClr val="8997AD"/>
                </a:solidFill>
              </a:defRPr>
            </a:lvl3pPr>
            <a:lvl4pPr marL="1828800" lvl="3" indent="-228600" algn="l">
              <a:lnSpc>
                <a:spcPct val="120000"/>
              </a:lnSpc>
              <a:spcBef>
                <a:spcPts val="600"/>
              </a:spcBef>
              <a:spcAft>
                <a:spcPts val="0"/>
              </a:spcAft>
              <a:buClr>
                <a:srgbClr val="8997AD"/>
              </a:buClr>
              <a:buSzPts val="1200"/>
              <a:buNone/>
              <a:defRPr sz="1200">
                <a:solidFill>
                  <a:srgbClr val="8997AD"/>
                </a:solidFill>
              </a:defRPr>
            </a:lvl4pPr>
            <a:lvl5pPr marL="2286000" lvl="4" indent="-228600" algn="l">
              <a:lnSpc>
                <a:spcPct val="120000"/>
              </a:lnSpc>
              <a:spcBef>
                <a:spcPts val="600"/>
              </a:spcBef>
              <a:spcAft>
                <a:spcPts val="0"/>
              </a:spcAft>
              <a:buClr>
                <a:srgbClr val="8997AD"/>
              </a:buClr>
              <a:buSzPts val="1200"/>
              <a:buNone/>
              <a:defRPr sz="1200">
                <a:solidFill>
                  <a:srgbClr val="8997AD"/>
                </a:solidFill>
              </a:defRPr>
            </a:lvl5pPr>
            <a:lvl6pPr marL="2743200" lvl="5" indent="-228600" algn="l">
              <a:lnSpc>
                <a:spcPct val="90000"/>
              </a:lnSpc>
              <a:spcBef>
                <a:spcPts val="600"/>
              </a:spcBef>
              <a:spcAft>
                <a:spcPts val="0"/>
              </a:spcAft>
              <a:buClr>
                <a:srgbClr val="8997AD"/>
              </a:buClr>
              <a:buSzPts val="1200"/>
              <a:buNone/>
              <a:defRPr sz="1200">
                <a:solidFill>
                  <a:srgbClr val="8997AD"/>
                </a:solidFill>
              </a:defRPr>
            </a:lvl6pPr>
            <a:lvl7pPr marL="3200400" lvl="6" indent="-228600" algn="l">
              <a:lnSpc>
                <a:spcPct val="90000"/>
              </a:lnSpc>
              <a:spcBef>
                <a:spcPts val="375"/>
              </a:spcBef>
              <a:spcAft>
                <a:spcPts val="0"/>
              </a:spcAft>
              <a:buClr>
                <a:srgbClr val="8997AD"/>
              </a:buClr>
              <a:buSzPts val="1200"/>
              <a:buNone/>
              <a:defRPr sz="1200">
                <a:solidFill>
                  <a:srgbClr val="8997AD"/>
                </a:solidFill>
              </a:defRPr>
            </a:lvl7pPr>
            <a:lvl8pPr marL="3657600" lvl="7" indent="-228600" algn="l">
              <a:lnSpc>
                <a:spcPct val="90000"/>
              </a:lnSpc>
              <a:spcBef>
                <a:spcPts val="375"/>
              </a:spcBef>
              <a:spcAft>
                <a:spcPts val="0"/>
              </a:spcAft>
              <a:buClr>
                <a:srgbClr val="8997AD"/>
              </a:buClr>
              <a:buSzPts val="1200"/>
              <a:buNone/>
              <a:defRPr sz="1200">
                <a:solidFill>
                  <a:srgbClr val="8997AD"/>
                </a:solidFill>
              </a:defRPr>
            </a:lvl8pPr>
            <a:lvl9pPr marL="4114800" lvl="8" indent="-228600" algn="l">
              <a:lnSpc>
                <a:spcPct val="90000"/>
              </a:lnSpc>
              <a:spcBef>
                <a:spcPts val="375"/>
              </a:spcBef>
              <a:spcAft>
                <a:spcPts val="0"/>
              </a:spcAft>
              <a:buClr>
                <a:srgbClr val="8997AD"/>
              </a:buClr>
              <a:buSzPts val="1200"/>
              <a:buNone/>
              <a:defRPr sz="1200">
                <a:solidFill>
                  <a:srgbClr val="8997AD"/>
                </a:solidFill>
              </a:defRPr>
            </a:lvl9pPr>
          </a:lstStyle>
          <a:p>
            <a:endParaRPr/>
          </a:p>
        </p:txBody>
      </p:sp>
      <p:sp>
        <p:nvSpPr>
          <p:cNvPr id="59" name="Google Shape;59;p9"/>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cxnSp>
        <p:nvCxnSpPr>
          <p:cNvPr id="62" name="Google Shape;62;p9"/>
          <p:cNvCxnSpPr/>
          <p:nvPr/>
        </p:nvCxnSpPr>
        <p:spPr>
          <a:xfrm>
            <a:off x="457200" y="2935462"/>
            <a:ext cx="8229600" cy="0"/>
          </a:xfrm>
          <a:prstGeom prst="straightConnector1">
            <a:avLst/>
          </a:prstGeom>
          <a:noFill/>
          <a:ln w="28575" cap="flat" cmpd="sng">
            <a:solidFill>
              <a:schemeClr val="l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63"/>
        <p:cNvGrpSpPr/>
        <p:nvPr/>
      </p:nvGrpSpPr>
      <p:grpSpPr>
        <a:xfrm>
          <a:off x="0" y="0"/>
          <a:ext cx="0" cy="0"/>
          <a:chOff x="0" y="0"/>
          <a:chExt cx="0" cy="0"/>
        </a:xfrm>
      </p:grpSpPr>
      <p:pic>
        <p:nvPicPr>
          <p:cNvPr id="64" name="Google Shape;64;p10"/>
          <p:cNvPicPr preferRelativeResize="0"/>
          <p:nvPr/>
        </p:nvPicPr>
        <p:blipFill rotWithShape="1">
          <a:blip r:embed="rId2">
            <a:alphaModFix amt="10000"/>
          </a:blip>
          <a:srcRect/>
          <a:stretch/>
        </p:blipFill>
        <p:spPr>
          <a:xfrm>
            <a:off x="0" y="4584"/>
            <a:ext cx="9144000" cy="5134332"/>
          </a:xfrm>
          <a:prstGeom prst="rect">
            <a:avLst/>
          </a:prstGeom>
          <a:noFill/>
          <a:ln>
            <a:noFill/>
          </a:ln>
        </p:spPr>
      </p:pic>
      <p:sp>
        <p:nvSpPr>
          <p:cNvPr id="65" name="Google Shape;65;p10"/>
          <p:cNvSpPr txBox="1">
            <a:spLocks noGrp="1"/>
          </p:cNvSpPr>
          <p:nvPr>
            <p:ph type="title"/>
          </p:nvPr>
        </p:nvSpPr>
        <p:spPr>
          <a:xfrm>
            <a:off x="457200" y="1276350"/>
            <a:ext cx="7543800" cy="165911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Source Sans Pro"/>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10"/>
          <p:cNvSpPr txBox="1">
            <a:spLocks noGrp="1"/>
          </p:cNvSpPr>
          <p:nvPr>
            <p:ph type="body" idx="1"/>
          </p:nvPr>
        </p:nvSpPr>
        <p:spPr>
          <a:xfrm>
            <a:off x="457200" y="2971975"/>
            <a:ext cx="7543800" cy="502745"/>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1"/>
              </a:buClr>
              <a:buSzPts val="2000"/>
              <a:buNone/>
              <a:defRPr>
                <a:solidFill>
                  <a:schemeClr val="lt1"/>
                </a:solidFill>
              </a:defRPr>
            </a:lvl1pPr>
            <a:lvl2pPr marL="914400" lvl="1" indent="-228600" algn="l">
              <a:lnSpc>
                <a:spcPct val="120000"/>
              </a:lnSpc>
              <a:spcBef>
                <a:spcPts val="600"/>
              </a:spcBef>
              <a:spcAft>
                <a:spcPts val="0"/>
              </a:spcAft>
              <a:buClr>
                <a:schemeClr val="lt1"/>
              </a:buClr>
              <a:buSzPts val="2000"/>
              <a:buNone/>
              <a:defRPr>
                <a:solidFill>
                  <a:schemeClr val="lt1"/>
                </a:solidFill>
              </a:defRPr>
            </a:lvl2pPr>
            <a:lvl3pPr marL="1371600" lvl="2" indent="-228600" algn="l">
              <a:lnSpc>
                <a:spcPct val="120000"/>
              </a:lnSpc>
              <a:spcBef>
                <a:spcPts val="600"/>
              </a:spcBef>
              <a:spcAft>
                <a:spcPts val="0"/>
              </a:spcAft>
              <a:buClr>
                <a:schemeClr val="lt1"/>
              </a:buClr>
              <a:buSzPts val="2000"/>
              <a:buNone/>
              <a:defRPr>
                <a:solidFill>
                  <a:schemeClr val="lt1"/>
                </a:solidFill>
              </a:defRPr>
            </a:lvl3pPr>
            <a:lvl4pPr marL="1828800" lvl="3" indent="-228600" algn="l">
              <a:lnSpc>
                <a:spcPct val="120000"/>
              </a:lnSpc>
              <a:spcBef>
                <a:spcPts val="600"/>
              </a:spcBef>
              <a:spcAft>
                <a:spcPts val="0"/>
              </a:spcAft>
              <a:buClr>
                <a:schemeClr val="lt1"/>
              </a:buClr>
              <a:buSzPts val="2000"/>
              <a:buNone/>
              <a:defRPr>
                <a:solidFill>
                  <a:schemeClr val="lt1"/>
                </a:solidFill>
              </a:defRPr>
            </a:lvl4pPr>
            <a:lvl5pPr marL="2286000" lvl="4" indent="-228600" algn="l">
              <a:lnSpc>
                <a:spcPct val="120000"/>
              </a:lnSpc>
              <a:spcBef>
                <a:spcPts val="600"/>
              </a:spcBef>
              <a:spcAft>
                <a:spcPts val="0"/>
              </a:spcAft>
              <a:buClr>
                <a:schemeClr val="lt1"/>
              </a:buClr>
              <a:buSzPts val="2000"/>
              <a:buNone/>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dark">
  <p:cSld name="Title and Content dark">
    <p:bg>
      <p:bgPr>
        <a:solidFill>
          <a:schemeClr val="accent1"/>
        </a:solidFill>
        <a:effectLst/>
      </p:bgPr>
    </p:bg>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2800"/>
              <a:buFont typeface="Source Sans Pr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457200" y="1276351"/>
            <a:ext cx="7543800" cy="3352800"/>
          </a:xfrm>
          <a:prstGeom prst="rect">
            <a:avLst/>
          </a:prstGeom>
          <a:noFill/>
          <a:ln>
            <a:noFill/>
          </a:ln>
        </p:spPr>
        <p:txBody>
          <a:bodyPr spcFirstLastPara="1" wrap="square" lIns="91425" tIns="45700" rIns="91425" bIns="45700" anchor="t" anchorCtr="0">
            <a:noAutofit/>
          </a:bodyPr>
          <a:lstStyle>
            <a:lvl1pPr marL="457200" lvl="0" indent="-355600" algn="l">
              <a:lnSpc>
                <a:spcPct val="120000"/>
              </a:lnSpc>
              <a:spcBef>
                <a:spcPts val="0"/>
              </a:spcBef>
              <a:spcAft>
                <a:spcPts val="0"/>
              </a:spcAft>
              <a:buClr>
                <a:schemeClr val="lt1"/>
              </a:buClr>
              <a:buSzPts val="2000"/>
              <a:buChar char="•"/>
              <a:defRPr>
                <a:solidFill>
                  <a:schemeClr val="lt1"/>
                </a:solidFill>
              </a:defRPr>
            </a:lvl1pPr>
            <a:lvl2pPr marL="914400" lvl="1" indent="-355600" algn="l">
              <a:lnSpc>
                <a:spcPct val="120000"/>
              </a:lnSpc>
              <a:spcBef>
                <a:spcPts val="600"/>
              </a:spcBef>
              <a:spcAft>
                <a:spcPts val="0"/>
              </a:spcAft>
              <a:buClr>
                <a:schemeClr val="lt1"/>
              </a:buClr>
              <a:buSzPts val="2000"/>
              <a:buChar char="•"/>
              <a:defRPr>
                <a:solidFill>
                  <a:schemeClr val="lt1"/>
                </a:solidFill>
              </a:defRPr>
            </a:lvl2pPr>
            <a:lvl3pPr marL="1371600" lvl="2" indent="-355600" algn="l">
              <a:lnSpc>
                <a:spcPct val="120000"/>
              </a:lnSpc>
              <a:spcBef>
                <a:spcPts val="600"/>
              </a:spcBef>
              <a:spcAft>
                <a:spcPts val="0"/>
              </a:spcAft>
              <a:buClr>
                <a:schemeClr val="lt1"/>
              </a:buClr>
              <a:buSzPts val="2000"/>
              <a:buChar char="•"/>
              <a:defRPr>
                <a:solidFill>
                  <a:schemeClr val="lt1"/>
                </a:solidFill>
              </a:defRPr>
            </a:lvl3pPr>
            <a:lvl4pPr marL="1828800" lvl="3" indent="-355600" algn="l">
              <a:lnSpc>
                <a:spcPct val="120000"/>
              </a:lnSpc>
              <a:spcBef>
                <a:spcPts val="600"/>
              </a:spcBef>
              <a:spcAft>
                <a:spcPts val="0"/>
              </a:spcAft>
              <a:buClr>
                <a:schemeClr val="lt1"/>
              </a:buClr>
              <a:buSzPts val="2000"/>
              <a:buChar char="•"/>
              <a:defRPr>
                <a:solidFill>
                  <a:schemeClr val="lt1"/>
                </a:solidFill>
              </a:defRPr>
            </a:lvl4pPr>
            <a:lvl5pPr marL="2286000" lvl="4" indent="-355600" algn="l">
              <a:lnSpc>
                <a:spcPct val="120000"/>
              </a:lnSpc>
              <a:spcBef>
                <a:spcPts val="600"/>
              </a:spcBef>
              <a:spcAft>
                <a:spcPts val="0"/>
              </a:spcAft>
              <a:buClr>
                <a:schemeClr val="lt1"/>
              </a:buClr>
              <a:buSzPts val="2000"/>
              <a:buChar char="•"/>
              <a:defRPr>
                <a:solidFill>
                  <a:schemeClr val="lt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3" name="Google Shape;73;p1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87BCE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7BCE8"/>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11"/>
          <p:cNvSpPr txBox="1">
            <a:spLocks noGrp="1"/>
          </p:cNvSpPr>
          <p:nvPr>
            <p:ph type="body" idx="2"/>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rgbClr val="C3DCF3"/>
              </a:buClr>
              <a:buSzPts val="1200"/>
              <a:buNone/>
              <a:defRPr sz="1200" b="1" cap="none">
                <a:solidFill>
                  <a:srgbClr val="C3DCF3"/>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body" idx="1"/>
          </p:nvPr>
        </p:nvSpPr>
        <p:spPr>
          <a:xfrm>
            <a:off x="457200" y="1856790"/>
            <a:ext cx="3962400" cy="277593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0" name="Google Shape;80;p12"/>
          <p:cNvSpPr txBox="1">
            <a:spLocks noGrp="1"/>
          </p:cNvSpPr>
          <p:nvPr>
            <p:ph type="body" idx="2"/>
          </p:nvPr>
        </p:nvSpPr>
        <p:spPr>
          <a:xfrm>
            <a:off x="4724400" y="1856790"/>
            <a:ext cx="3962400" cy="277593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0"/>
              </a:spcBef>
              <a:spcAft>
                <a:spcPts val="0"/>
              </a:spcAft>
              <a:buClr>
                <a:schemeClr val="dk2"/>
              </a:buClr>
              <a:buSzPts val="1800"/>
              <a:buChar char="•"/>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2"/>
          <p:cNvSpPr txBox="1">
            <a:spLocks noGrp="1"/>
          </p:cNvSpPr>
          <p:nvPr>
            <p:ph type="body" idx="3"/>
          </p:nvPr>
        </p:nvSpPr>
        <p:spPr>
          <a:xfrm>
            <a:off x="457200" y="1276351"/>
            <a:ext cx="7543800" cy="44827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dk2"/>
              </a:buClr>
              <a:buSzPts val="2000"/>
              <a:buNone/>
              <a:defRPr/>
            </a:lvl1pPr>
            <a:lvl2pPr marL="914400" lvl="1" indent="-342900" algn="l">
              <a:lnSpc>
                <a:spcPct val="120000"/>
              </a:lnSpc>
              <a:spcBef>
                <a:spcPts val="600"/>
              </a:spcBef>
              <a:spcAft>
                <a:spcPts val="0"/>
              </a:spcAft>
              <a:buClr>
                <a:schemeClr val="dk2"/>
              </a:buClr>
              <a:buSzPts val="1800"/>
              <a:buChar char="•"/>
              <a:defRPr/>
            </a:lvl2pPr>
            <a:lvl3pPr marL="1371600" lvl="2" indent="-342900" algn="l">
              <a:lnSpc>
                <a:spcPct val="120000"/>
              </a:lnSpc>
              <a:spcBef>
                <a:spcPts val="600"/>
              </a:spcBef>
              <a:spcAft>
                <a:spcPts val="0"/>
              </a:spcAft>
              <a:buClr>
                <a:schemeClr val="dk2"/>
              </a:buClr>
              <a:buSzPts val="1800"/>
              <a:buChar char="•"/>
              <a:defRPr/>
            </a:lvl3pPr>
            <a:lvl4pPr marL="1828800" lvl="3" indent="-342900" algn="l">
              <a:lnSpc>
                <a:spcPct val="120000"/>
              </a:lnSpc>
              <a:spcBef>
                <a:spcPts val="600"/>
              </a:spcBef>
              <a:spcAft>
                <a:spcPts val="0"/>
              </a:spcAft>
              <a:buClr>
                <a:schemeClr val="dk2"/>
              </a:buClr>
              <a:buSzPts val="1800"/>
              <a:buChar char="•"/>
              <a:defRPr/>
            </a:lvl4pPr>
            <a:lvl5pPr marL="2286000" lvl="4" indent="-342900" algn="l">
              <a:lnSpc>
                <a:spcPct val="120000"/>
              </a:lnSpc>
              <a:spcBef>
                <a:spcPts val="600"/>
              </a:spcBef>
              <a:spcAft>
                <a:spcPts val="0"/>
              </a:spcAft>
              <a:buClr>
                <a:schemeClr val="dk2"/>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12"/>
          <p:cNvSpPr txBox="1">
            <a:spLocks noGrp="1"/>
          </p:cNvSpPr>
          <p:nvPr>
            <p:ph type="body" idx="4"/>
          </p:nvPr>
        </p:nvSpPr>
        <p:spPr>
          <a:xfrm>
            <a:off x="457200" y="247650"/>
            <a:ext cx="7543800" cy="2667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0"/>
              </a:spcBef>
              <a:spcAft>
                <a:spcPts val="0"/>
              </a:spcAft>
              <a:buClr>
                <a:schemeClr val="lt2"/>
              </a:buClr>
              <a:buSzPts val="1200"/>
              <a:buNone/>
              <a:defRPr sz="1200" b="1" cap="none">
                <a:solidFill>
                  <a:schemeClr val="lt2"/>
                </a:solidFill>
              </a:defRPr>
            </a:lvl1pPr>
            <a:lvl2pPr marL="914400" lvl="1" indent="-292100" algn="l">
              <a:lnSpc>
                <a:spcPct val="120000"/>
              </a:lnSpc>
              <a:spcBef>
                <a:spcPts val="600"/>
              </a:spcBef>
              <a:spcAft>
                <a:spcPts val="0"/>
              </a:spcAft>
              <a:buClr>
                <a:schemeClr val="dk2"/>
              </a:buClr>
              <a:buSzPts val="1000"/>
              <a:buChar char="•"/>
              <a:defRPr sz="1000"/>
            </a:lvl2pPr>
            <a:lvl3pPr marL="1371600" lvl="2" indent="-292100" algn="l">
              <a:lnSpc>
                <a:spcPct val="120000"/>
              </a:lnSpc>
              <a:spcBef>
                <a:spcPts val="600"/>
              </a:spcBef>
              <a:spcAft>
                <a:spcPts val="0"/>
              </a:spcAft>
              <a:buClr>
                <a:schemeClr val="dk2"/>
              </a:buClr>
              <a:buSzPts val="1000"/>
              <a:buChar char="•"/>
              <a:defRPr sz="1000"/>
            </a:lvl3pPr>
            <a:lvl4pPr marL="1828800" lvl="3" indent="-292100" algn="l">
              <a:lnSpc>
                <a:spcPct val="120000"/>
              </a:lnSpc>
              <a:spcBef>
                <a:spcPts val="600"/>
              </a:spcBef>
              <a:spcAft>
                <a:spcPts val="0"/>
              </a:spcAft>
              <a:buClr>
                <a:schemeClr val="dk2"/>
              </a:buClr>
              <a:buSzPts val="1000"/>
              <a:buChar char="•"/>
              <a:defRPr sz="1000"/>
            </a:lvl4pPr>
            <a:lvl5pPr marL="2286000" lvl="4" indent="-292100" algn="l">
              <a:lnSpc>
                <a:spcPct val="120000"/>
              </a:lnSpc>
              <a:spcBef>
                <a:spcPts val="600"/>
              </a:spcBef>
              <a:spcAft>
                <a:spcPts val="0"/>
              </a:spcAft>
              <a:buClr>
                <a:schemeClr val="dk2"/>
              </a:buClr>
              <a:buSzPts val="1000"/>
              <a:buChar char="•"/>
              <a:defRPr sz="1000"/>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514350"/>
            <a:ext cx="7543800" cy="62984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1"/>
              </a:buClr>
              <a:buSzPts val="2800"/>
              <a:buFont typeface="Source Sans Pro"/>
              <a:buNone/>
              <a:defRPr sz="2800" b="1" i="0" u="none" strike="noStrike" cap="none">
                <a:solidFill>
                  <a:schemeClr val="accen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276350"/>
            <a:ext cx="7543800" cy="3352801"/>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1pPr>
            <a:lvl2pPr marL="914400" marR="0" lvl="1"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2pPr>
            <a:lvl3pPr marL="1371600" marR="0" lvl="2"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3pPr>
            <a:lvl4pPr marL="1828800" marR="0" lvl="3"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4pPr>
            <a:lvl5pPr marL="2286000" marR="0" lvl="4" indent="-355600" algn="l" rtl="0">
              <a:lnSpc>
                <a:spcPct val="120000"/>
              </a:lnSpc>
              <a:spcBef>
                <a:spcPts val="600"/>
              </a:spcBef>
              <a:spcAft>
                <a:spcPts val="0"/>
              </a:spcAft>
              <a:buClr>
                <a:schemeClr val="dk2"/>
              </a:buClr>
              <a:buSzPts val="2000"/>
              <a:buFont typeface="Arial"/>
              <a:buChar char="•"/>
              <a:defRPr sz="2000" b="0" i="0" u="none" strike="noStrike" cap="none">
                <a:solidFill>
                  <a:schemeClr val="dk2"/>
                </a:solidFill>
                <a:latin typeface="Source Sans Pro"/>
                <a:ea typeface="Source Sans Pro"/>
                <a:cs typeface="Source Sans Pro"/>
                <a:sym typeface="Source Sans Pro"/>
              </a:defRPr>
            </a:lvl5pPr>
            <a:lvl6pPr marL="2743200" marR="0" lvl="5" indent="-314325" algn="l" rtl="0">
              <a:lnSpc>
                <a:spcPct val="90000"/>
              </a:lnSpc>
              <a:spcBef>
                <a:spcPts val="600"/>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1"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2"/>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001000" y="4767263"/>
            <a:ext cx="6858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5" r:id="rId25"/>
    <p:sldLayoutId id="2147483677" r:id="rId26"/>
    <p:sldLayoutId id="2147483678" r:id="rId27"/>
    <p:sldLayoutId id="2147483679" r:id="rId28"/>
    <p:sldLayoutId id="2147483681" r:id="rId29"/>
    <p:sldLayoutId id="2147483682" r:id="rId30"/>
    <p:sldLayoutId id="2147483683" r:id="rId31"/>
    <p:sldLayoutId id="2147483684" r:id="rId32"/>
    <p:sldLayoutId id="2147483685" r:id="rId33"/>
    <p:sldLayoutId id="2147483686" r:id="rId3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hyperlink" Target="https://github.com/department-of-veterans-affairs/va.gov-team/projects/1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8" Type="http://schemas.openxmlformats.org/officeDocument/2006/relationships/hyperlink" Target="https://issues.mobilehealth.va.gov/browse/VAOSR-1201" TargetMode="External"/><Relationship Id="rId13" Type="http://schemas.openxmlformats.org/officeDocument/2006/relationships/hyperlink" Target="https://issues.mobilehealth.va.gov/browse/VAOSR-1138"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issues.mobilehealth.va.gov/browse/CKM-4801" TargetMode="External"/><Relationship Id="rId2" Type="http://schemas.openxmlformats.org/officeDocument/2006/relationships/image" Target="../media/image17.png"/><Relationship Id="rId1" Type="http://schemas.openxmlformats.org/officeDocument/2006/relationships/slideLayout" Target="../slideLayouts/slideLayout32.xml"/><Relationship Id="rId6" Type="http://schemas.openxmlformats.org/officeDocument/2006/relationships/diagramColors" Target="../diagrams/colors1.xml"/><Relationship Id="rId11" Type="http://schemas.openxmlformats.org/officeDocument/2006/relationships/hyperlink" Target="https://issues.mobilehealth.va.gov/browse/VAMFAT-1572" TargetMode="External"/><Relationship Id="rId5" Type="http://schemas.openxmlformats.org/officeDocument/2006/relationships/diagramQuickStyle" Target="../diagrams/quickStyle1.xml"/><Relationship Id="rId10" Type="http://schemas.openxmlformats.org/officeDocument/2006/relationships/hyperlink" Target="https://issues.mobilehealth.va.gov/browse/VAMFAT-1509" TargetMode="External"/><Relationship Id="rId4" Type="http://schemas.openxmlformats.org/officeDocument/2006/relationships/diagramLayout" Target="../diagrams/layout1.xml"/><Relationship Id="rId9" Type="http://schemas.openxmlformats.org/officeDocument/2006/relationships/hyperlink" Target="https://issues.mobilehealth.va.gov/browse/VAMFAT-1530" TargetMode="External"/><Relationship Id="rId14" Type="http://schemas.openxmlformats.org/officeDocument/2006/relationships/hyperlink" Target="https://issues.mobilehealth.va.gov/browse/VAOSR-108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Shape 265"/>
        <p:cNvGrpSpPr/>
        <p:nvPr/>
      </p:nvGrpSpPr>
      <p:grpSpPr>
        <a:xfrm>
          <a:off x="0" y="0"/>
          <a:ext cx="0" cy="0"/>
          <a:chOff x="0" y="0"/>
          <a:chExt cx="0" cy="0"/>
        </a:xfrm>
      </p:grpSpPr>
      <p:sp>
        <p:nvSpPr>
          <p:cNvPr id="266" name="Google Shape;266;p34"/>
          <p:cNvSpPr txBox="1"/>
          <p:nvPr/>
        </p:nvSpPr>
        <p:spPr>
          <a:xfrm>
            <a:off x="1223841" y="2397783"/>
            <a:ext cx="6696300" cy="7902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lt1"/>
              </a:buClr>
              <a:buSzPts val="3100"/>
              <a:buFont typeface="Source Sans Pro"/>
              <a:buNone/>
            </a:pPr>
            <a:r>
              <a:rPr lang="en-US" sz="3100" b="0" i="0" u="none" strike="noStrike" cap="none" dirty="0">
                <a:solidFill>
                  <a:schemeClr val="lt1"/>
                </a:solidFill>
                <a:latin typeface="Source Sans Pro"/>
                <a:ea typeface="Source Sans Pro"/>
                <a:cs typeface="Source Sans Pro"/>
                <a:sym typeface="Source Sans Pro"/>
              </a:rPr>
              <a:t>VA Online Scheduling Stakeholder Monthly Review</a:t>
            </a:r>
            <a:endParaRPr sz="1400" b="0" i="0" u="none" strike="noStrike" cap="none" dirty="0">
              <a:solidFill>
                <a:srgbClr val="000000"/>
              </a:solidFill>
              <a:latin typeface="Arial"/>
              <a:ea typeface="Arial"/>
              <a:cs typeface="Arial"/>
              <a:sym typeface="Arial"/>
            </a:endParaRPr>
          </a:p>
        </p:txBody>
      </p:sp>
      <p:sp>
        <p:nvSpPr>
          <p:cNvPr id="267" name="Google Shape;267;p34"/>
          <p:cNvSpPr txBox="1"/>
          <p:nvPr/>
        </p:nvSpPr>
        <p:spPr>
          <a:xfrm>
            <a:off x="1153458" y="3873905"/>
            <a:ext cx="6858000" cy="40320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F2F2F2"/>
              </a:buClr>
              <a:buSzPts val="1600"/>
              <a:buFont typeface="Arial"/>
              <a:buNone/>
            </a:pPr>
            <a:r>
              <a:rPr lang="en-US" sz="1600" b="0" i="0" u="none" strike="noStrike" cap="none" dirty="0">
                <a:solidFill>
                  <a:srgbClr val="F2F2F2"/>
                </a:solidFill>
                <a:latin typeface="Source Sans Pro"/>
                <a:ea typeface="Source Sans Pro"/>
                <a:cs typeface="Source Sans Pro"/>
                <a:sym typeface="Source Sans Pro"/>
              </a:rPr>
              <a:t>October </a:t>
            </a:r>
            <a:r>
              <a:rPr lang="en-US" sz="1600" dirty="0">
                <a:solidFill>
                  <a:srgbClr val="F2F2F2"/>
                </a:solidFill>
                <a:latin typeface="Source Sans Pro"/>
                <a:ea typeface="Source Sans Pro"/>
                <a:cs typeface="Source Sans Pro"/>
                <a:sym typeface="Source Sans Pro"/>
              </a:rPr>
              <a:t>6</a:t>
            </a:r>
            <a:r>
              <a:rPr lang="en-US" sz="1600" b="0" i="0" u="none" strike="noStrike" cap="none" dirty="0">
                <a:solidFill>
                  <a:srgbClr val="F2F2F2"/>
                </a:solidFill>
                <a:latin typeface="Source Sans Pro"/>
                <a:ea typeface="Source Sans Pro"/>
                <a:cs typeface="Source Sans Pro"/>
                <a:sym typeface="Source Sans Pro"/>
              </a:rPr>
              <a:t>, 2020</a:t>
            </a:r>
            <a:endParaRPr sz="1600" b="0" i="0" u="none" strike="noStrike" cap="none" dirty="0">
              <a:solidFill>
                <a:srgbClr val="F2F2F2"/>
              </a:solidFill>
              <a:latin typeface="Source Sans Pro"/>
              <a:ea typeface="Source Sans Pro"/>
              <a:cs typeface="Source Sans Pro"/>
              <a:sym typeface="Source Sans Pro"/>
            </a:endParaRPr>
          </a:p>
          <a:p>
            <a:pPr marL="0" marR="0" lvl="0" indent="0" algn="l" rtl="0">
              <a:lnSpc>
                <a:spcPct val="120000"/>
              </a:lnSpc>
              <a:spcBef>
                <a:spcPts val="600"/>
              </a:spcBef>
              <a:spcAft>
                <a:spcPts val="0"/>
              </a:spcAft>
              <a:buClr>
                <a:schemeClr val="dk2"/>
              </a:buClr>
              <a:buSzPts val="1600"/>
              <a:buFont typeface="Arial"/>
              <a:buNone/>
            </a:pPr>
            <a:endParaRPr sz="1600" b="0" i="0" u="none" strike="noStrike" cap="none" dirty="0">
              <a:solidFill>
                <a:srgbClr val="F2F2F2"/>
              </a:solidFill>
              <a:latin typeface="Source Sans Pro"/>
              <a:ea typeface="Source Sans Pro"/>
              <a:cs typeface="Source Sans Pro"/>
              <a:sym typeface="Source Sans Pro"/>
            </a:endParaRPr>
          </a:p>
        </p:txBody>
      </p:sp>
      <p:pic>
        <p:nvPicPr>
          <p:cNvPr id="268" name="Google Shape;268;p34"/>
          <p:cNvPicPr preferRelativeResize="0"/>
          <p:nvPr/>
        </p:nvPicPr>
        <p:blipFill rotWithShape="1">
          <a:blip r:embed="rId3">
            <a:alphaModFix/>
          </a:blip>
          <a:srcRect/>
          <a:stretch/>
        </p:blipFill>
        <p:spPr>
          <a:xfrm>
            <a:off x="3845858" y="887994"/>
            <a:ext cx="1320800" cy="132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7"/>
          <p:cNvSpPr txBox="1">
            <a:spLocks noGrp="1"/>
          </p:cNvSpPr>
          <p:nvPr>
            <p:ph type="title"/>
          </p:nvPr>
        </p:nvSpPr>
        <p:spPr>
          <a:xfrm>
            <a:off x="457201" y="134426"/>
            <a:ext cx="4994400" cy="647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VVC Appointments</a:t>
            </a:r>
            <a:endParaRPr/>
          </a:p>
        </p:txBody>
      </p:sp>
      <p:sp>
        <p:nvSpPr>
          <p:cNvPr id="296" name="Google Shape;296;p37"/>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97" name="Google Shape;297;p37"/>
          <p:cNvSpPr txBox="1">
            <a:spLocks noGrp="1"/>
          </p:cNvSpPr>
          <p:nvPr>
            <p:ph type="title"/>
          </p:nvPr>
        </p:nvSpPr>
        <p:spPr>
          <a:xfrm>
            <a:off x="6758150" y="2118150"/>
            <a:ext cx="1695300" cy="453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000">
                <a:solidFill>
                  <a:srgbClr val="FFFFFF"/>
                </a:solidFill>
              </a:rPr>
              <a:t>DEMO</a:t>
            </a:r>
            <a:endParaRPr sz="2000">
              <a:solidFill>
                <a:srgbClr val="FFFFFF"/>
              </a:solidFill>
            </a:endParaRPr>
          </a:p>
        </p:txBody>
      </p:sp>
      <p:sp>
        <p:nvSpPr>
          <p:cNvPr id="298" name="Google Shape;298;p37"/>
          <p:cNvSpPr txBox="1"/>
          <p:nvPr/>
        </p:nvSpPr>
        <p:spPr>
          <a:xfrm>
            <a:off x="533350" y="832900"/>
            <a:ext cx="5026500" cy="91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There are 8 different types of virtual video connect appointments. In the VAOS veteran-facing app, we addressed the key VVC appointment kinds that need to be represented to Veterans. </a:t>
            </a:r>
            <a:endParaRPr>
              <a:latin typeface="Source Sans Pro"/>
              <a:ea typeface="Source Sans Pro"/>
              <a:cs typeface="Source Sans Pro"/>
              <a:sym typeface="Source Sans Pro"/>
            </a:endParaRPr>
          </a:p>
        </p:txBody>
      </p:sp>
      <p:sp>
        <p:nvSpPr>
          <p:cNvPr id="299" name="Google Shape;299;p37"/>
          <p:cNvSpPr/>
          <p:nvPr/>
        </p:nvSpPr>
        <p:spPr>
          <a:xfrm>
            <a:off x="3184138" y="3047775"/>
            <a:ext cx="2057400" cy="91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VA Video Connect at using VA device</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Maps to:</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a:solidFill>
                  <a:srgbClr val="FFFFFF"/>
                </a:solidFill>
                <a:latin typeface="Source Sans Pro"/>
                <a:ea typeface="Source Sans Pro"/>
                <a:cs typeface="Source Sans Pro"/>
                <a:sym typeface="Source Sans Pro"/>
              </a:rPr>
              <a:t>Mobile_GFE</a:t>
            </a:r>
            <a:endParaRPr sz="1100">
              <a:solidFill>
                <a:srgbClr val="FFFFFF"/>
              </a:solidFill>
              <a:latin typeface="Source Sans Pro"/>
              <a:ea typeface="Source Sans Pro"/>
              <a:cs typeface="Source Sans Pro"/>
              <a:sym typeface="Source Sans Pro"/>
            </a:endParaRPr>
          </a:p>
        </p:txBody>
      </p:sp>
      <p:sp>
        <p:nvSpPr>
          <p:cNvPr id="300" name="Google Shape;300;p37"/>
          <p:cNvSpPr/>
          <p:nvPr/>
        </p:nvSpPr>
        <p:spPr>
          <a:xfrm>
            <a:off x="752213" y="1880850"/>
            <a:ext cx="2057400" cy="91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VA Video Connect at home</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Maps to: </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a:solidFill>
                  <a:srgbClr val="FFFFFF"/>
                </a:solidFill>
                <a:latin typeface="Source Sans Pro"/>
                <a:ea typeface="Source Sans Pro"/>
                <a:cs typeface="Source Sans Pro"/>
                <a:sym typeface="Source Sans Pro"/>
              </a:rPr>
              <a:t>Ad hoc - single &amp; Mobile_Any Kinds</a:t>
            </a:r>
            <a:endParaRPr sz="1100">
              <a:solidFill>
                <a:srgbClr val="FFFFFF"/>
              </a:solidFill>
              <a:latin typeface="Source Sans Pro"/>
              <a:ea typeface="Source Sans Pro"/>
              <a:cs typeface="Source Sans Pro"/>
              <a:sym typeface="Source Sans Pro"/>
            </a:endParaRPr>
          </a:p>
        </p:txBody>
      </p:sp>
      <p:sp>
        <p:nvSpPr>
          <p:cNvPr id="301" name="Google Shape;301;p37"/>
          <p:cNvSpPr/>
          <p:nvPr/>
        </p:nvSpPr>
        <p:spPr>
          <a:xfrm>
            <a:off x="3184138" y="1851613"/>
            <a:ext cx="2057400" cy="91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VA Video Connect at </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VA facility</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Maps to:</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a:solidFill>
                  <a:srgbClr val="FFFFFF"/>
                </a:solidFill>
                <a:latin typeface="Source Sans Pro"/>
                <a:ea typeface="Source Sans Pro"/>
                <a:cs typeface="Source Sans Pro"/>
                <a:sym typeface="Source Sans Pro"/>
              </a:rPr>
              <a:t>Clinic_based kind</a:t>
            </a:r>
            <a:endParaRPr sz="1100">
              <a:solidFill>
                <a:srgbClr val="FFFFFF"/>
              </a:solidFill>
              <a:latin typeface="Source Sans Pro"/>
              <a:ea typeface="Source Sans Pro"/>
              <a:cs typeface="Source Sans Pro"/>
              <a:sym typeface="Source Sans Pro"/>
            </a:endParaRPr>
          </a:p>
        </p:txBody>
      </p:sp>
      <p:sp>
        <p:nvSpPr>
          <p:cNvPr id="302" name="Google Shape;302;p37"/>
          <p:cNvSpPr/>
          <p:nvPr/>
        </p:nvSpPr>
        <p:spPr>
          <a:xfrm>
            <a:off x="752213" y="3047775"/>
            <a:ext cx="2057400" cy="91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VA Video Connect at </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ATLAS location</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b="1">
                <a:solidFill>
                  <a:srgbClr val="FFFFFF"/>
                </a:solidFill>
                <a:latin typeface="Source Sans Pro"/>
                <a:ea typeface="Source Sans Pro"/>
                <a:cs typeface="Source Sans Pro"/>
                <a:sym typeface="Source Sans Pro"/>
              </a:rPr>
              <a:t>Maps to:</a:t>
            </a:r>
            <a:endParaRPr sz="1100" b="1">
              <a:solidFill>
                <a:srgbClr val="FFFFFF"/>
              </a:solidFill>
              <a:latin typeface="Source Sans Pro"/>
              <a:ea typeface="Source Sans Pro"/>
              <a:cs typeface="Source Sans Pro"/>
              <a:sym typeface="Source Sans Pro"/>
            </a:endParaRPr>
          </a:p>
          <a:p>
            <a:pPr marL="0" lvl="0" indent="0" algn="ctr" rtl="0">
              <a:spcBef>
                <a:spcPts val="0"/>
              </a:spcBef>
              <a:spcAft>
                <a:spcPts val="0"/>
              </a:spcAft>
              <a:buNone/>
            </a:pPr>
            <a:r>
              <a:rPr lang="en-US" sz="1100">
                <a:solidFill>
                  <a:srgbClr val="FFFFFF"/>
                </a:solidFill>
                <a:latin typeface="Source Sans Pro"/>
                <a:ea typeface="Source Sans Pro"/>
                <a:cs typeface="Source Sans Pro"/>
                <a:sym typeface="Source Sans Pro"/>
              </a:rPr>
              <a:t>Ad hoc - ATLAS Assc. &amp; Mobile_any ATLAS Assc.</a:t>
            </a:r>
            <a:endParaRPr sz="1100">
              <a:solidFill>
                <a:srgbClr val="FFFFFF"/>
              </a:solidFill>
              <a:latin typeface="Source Sans Pro"/>
              <a:ea typeface="Source Sans Pro"/>
              <a:cs typeface="Source Sans Pro"/>
              <a:sym typeface="Source Sans Pro"/>
            </a:endParaRPr>
          </a:p>
        </p:txBody>
      </p:sp>
      <p:sp>
        <p:nvSpPr>
          <p:cNvPr id="303" name="Google Shape;303;p37"/>
          <p:cNvSpPr/>
          <p:nvPr/>
        </p:nvSpPr>
        <p:spPr>
          <a:xfrm>
            <a:off x="678600" y="4326000"/>
            <a:ext cx="4551600" cy="6063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Source Sans Pro"/>
                <a:ea typeface="Source Sans Pro"/>
                <a:cs typeface="Source Sans Pro"/>
                <a:sym typeface="Source Sans Pro"/>
              </a:rPr>
              <a:t>We focused on designs that better informed users of the above 4 buckets &amp; where possible included provider information.</a:t>
            </a:r>
            <a:r>
              <a:rPr lang="en-US"/>
              <a:t> </a:t>
            </a:r>
            <a:endParaRPr/>
          </a:p>
        </p:txBody>
      </p:sp>
    </p:spTree>
    <p:extLst>
      <p:ext uri="{BB962C8B-B14F-4D97-AF65-F5344CB8AC3E}">
        <p14:creationId xmlns:p14="http://schemas.microsoft.com/office/powerpoint/2010/main" val="305254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457201" y="134426"/>
            <a:ext cx="4994400" cy="647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Cerner Offboarding Iteration</a:t>
            </a:r>
            <a:endParaRPr/>
          </a:p>
        </p:txBody>
      </p:sp>
      <p:sp>
        <p:nvSpPr>
          <p:cNvPr id="310" name="Google Shape;310;p38"/>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311" name="Google Shape;311;p38"/>
          <p:cNvSpPr txBox="1">
            <a:spLocks noGrp="1"/>
          </p:cNvSpPr>
          <p:nvPr>
            <p:ph type="title"/>
          </p:nvPr>
        </p:nvSpPr>
        <p:spPr>
          <a:xfrm>
            <a:off x="6758150" y="2118150"/>
            <a:ext cx="1695300" cy="453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000">
                <a:solidFill>
                  <a:srgbClr val="FFFFFF"/>
                </a:solidFill>
              </a:rPr>
              <a:t>DEMO</a:t>
            </a:r>
            <a:endParaRPr sz="2000">
              <a:solidFill>
                <a:srgbClr val="FFFFFF"/>
              </a:solidFill>
            </a:endParaRPr>
          </a:p>
        </p:txBody>
      </p:sp>
      <p:sp>
        <p:nvSpPr>
          <p:cNvPr id="312" name="Google Shape;312;p38"/>
          <p:cNvSpPr txBox="1"/>
          <p:nvPr/>
        </p:nvSpPr>
        <p:spPr>
          <a:xfrm>
            <a:off x="533350" y="756700"/>
            <a:ext cx="5026500" cy="91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Given current limitation of My VA Health (Cerner) portal to support community care requests, we made additional improvements to better support Cerner-enabled, </a:t>
            </a:r>
            <a:endParaRPr>
              <a:latin typeface="Source Sans Pro"/>
              <a:ea typeface="Source Sans Pro"/>
              <a:cs typeface="Source Sans Pro"/>
              <a:sym typeface="Source Sans Pro"/>
            </a:endParaRPr>
          </a:p>
          <a:p>
            <a:pPr marL="0" lvl="0" indent="0" algn="ctr" rtl="0">
              <a:spcBef>
                <a:spcPts val="0"/>
              </a:spcBef>
              <a:spcAft>
                <a:spcPts val="0"/>
              </a:spcAft>
              <a:buNone/>
            </a:pPr>
            <a:r>
              <a:rPr lang="en-US">
                <a:latin typeface="Source Sans Pro"/>
                <a:ea typeface="Source Sans Pro"/>
                <a:cs typeface="Source Sans Pro"/>
                <a:sym typeface="Source Sans Pro"/>
              </a:rPr>
              <a:t>community care eligible Veterans. </a:t>
            </a:r>
            <a:endParaRPr>
              <a:latin typeface="Source Sans Pro"/>
              <a:ea typeface="Source Sans Pro"/>
              <a:cs typeface="Source Sans Pro"/>
              <a:sym typeface="Source Sans Pro"/>
            </a:endParaRPr>
          </a:p>
        </p:txBody>
      </p:sp>
      <p:pic>
        <p:nvPicPr>
          <p:cNvPr id="313" name="Google Shape;313;p38"/>
          <p:cNvPicPr preferRelativeResize="0"/>
          <p:nvPr/>
        </p:nvPicPr>
        <p:blipFill>
          <a:blip r:embed="rId3">
            <a:alphaModFix/>
          </a:blip>
          <a:stretch>
            <a:fillRect/>
          </a:stretch>
        </p:blipFill>
        <p:spPr>
          <a:xfrm>
            <a:off x="297361" y="1952575"/>
            <a:ext cx="5314076" cy="2993649"/>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216771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title"/>
          </p:nvPr>
        </p:nvSpPr>
        <p:spPr>
          <a:xfrm>
            <a:off x="106500" y="9060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100"/>
              <a:t>VA Request Product Analytics &amp; Feedback</a:t>
            </a:r>
            <a:endParaRPr sz="2100"/>
          </a:p>
        </p:txBody>
      </p:sp>
      <p:sp>
        <p:nvSpPr>
          <p:cNvPr id="320" name="Google Shape;320;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321" name="Google Shape;321;p39"/>
          <p:cNvPicPr preferRelativeResize="0"/>
          <p:nvPr/>
        </p:nvPicPr>
        <p:blipFill rotWithShape="1">
          <a:blip r:embed="rId3">
            <a:alphaModFix/>
          </a:blip>
          <a:srcRect r="50600"/>
          <a:stretch/>
        </p:blipFill>
        <p:spPr>
          <a:xfrm>
            <a:off x="286144" y="894375"/>
            <a:ext cx="4083874" cy="1823100"/>
          </a:xfrm>
          <a:prstGeom prst="rect">
            <a:avLst/>
          </a:prstGeom>
          <a:noFill/>
          <a:ln>
            <a:noFill/>
          </a:ln>
          <a:effectLst>
            <a:outerShdw blurRad="57150" dist="19050" dir="5400000" algn="bl" rotWithShape="0">
              <a:srgbClr val="000000">
                <a:alpha val="50000"/>
              </a:srgbClr>
            </a:outerShdw>
          </a:effectLst>
        </p:spPr>
      </p:pic>
      <p:sp>
        <p:nvSpPr>
          <p:cNvPr id="322" name="Google Shape;322;p39"/>
          <p:cNvSpPr/>
          <p:nvPr/>
        </p:nvSpPr>
        <p:spPr>
          <a:xfrm>
            <a:off x="286150" y="3062025"/>
            <a:ext cx="1037400" cy="774300"/>
          </a:xfrm>
          <a:prstGeom prst="rect">
            <a:avLst/>
          </a:prstGeom>
          <a:noFill/>
          <a:ln w="9525" cap="flat" cmpd="sng">
            <a:solidFill>
              <a:srgbClr val="99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a:latin typeface="Proxima Nova Semibold"/>
                <a:ea typeface="Proxima Nova Semibold"/>
                <a:cs typeface="Proxima Nova Semibold"/>
                <a:sym typeface="Proxima Nova Semibold"/>
              </a:rPr>
              <a:t>19.3%</a:t>
            </a:r>
            <a:r>
              <a:rPr lang="en-US" sz="800">
                <a:latin typeface="Proxima Nova"/>
                <a:ea typeface="Proxima Nova"/>
                <a:cs typeface="Proxima Nova"/>
                <a:sym typeface="Proxima Nova"/>
              </a:rPr>
              <a:t> of users are </a:t>
            </a:r>
            <a:r>
              <a:rPr lang="en-US" sz="800">
                <a:latin typeface="Proxima Nova Semibold"/>
                <a:ea typeface="Proxima Nova Semibold"/>
                <a:cs typeface="Proxima Nova Semibold"/>
                <a:sym typeface="Proxima Nova Semibold"/>
              </a:rPr>
              <a:t>drop out because they do not see the care they need</a:t>
            </a:r>
            <a:endParaRPr sz="800">
              <a:latin typeface="Proxima Nova Semibold"/>
              <a:ea typeface="Proxima Nova Semibold"/>
              <a:cs typeface="Proxima Nova Semibold"/>
              <a:sym typeface="Proxima Nova Semibold"/>
            </a:endParaRPr>
          </a:p>
        </p:txBody>
      </p:sp>
      <p:sp>
        <p:nvSpPr>
          <p:cNvPr id="323" name="Google Shape;323;p39"/>
          <p:cNvSpPr/>
          <p:nvPr/>
        </p:nvSpPr>
        <p:spPr>
          <a:xfrm>
            <a:off x="817750" y="2472150"/>
            <a:ext cx="401400" cy="199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1818100" y="2472150"/>
            <a:ext cx="401400" cy="199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39"/>
          <p:cNvCxnSpPr>
            <a:stCxn id="322" idx="0"/>
            <a:endCxn id="323" idx="2"/>
          </p:cNvCxnSpPr>
          <p:nvPr/>
        </p:nvCxnSpPr>
        <p:spPr>
          <a:xfrm rot="10800000" flipH="1">
            <a:off x="804850" y="2671425"/>
            <a:ext cx="213600" cy="390600"/>
          </a:xfrm>
          <a:prstGeom prst="straightConnector1">
            <a:avLst/>
          </a:prstGeom>
          <a:noFill/>
          <a:ln w="9525" cap="flat" cmpd="sng">
            <a:solidFill>
              <a:srgbClr val="990000"/>
            </a:solidFill>
            <a:prstDash val="solid"/>
            <a:round/>
            <a:headEnd type="none" w="med" len="med"/>
            <a:tailEnd type="none" w="med" len="med"/>
          </a:ln>
        </p:spPr>
      </p:cxnSp>
      <p:cxnSp>
        <p:nvCxnSpPr>
          <p:cNvPr id="326" name="Google Shape;326;p39"/>
          <p:cNvCxnSpPr>
            <a:stCxn id="327" idx="0"/>
            <a:endCxn id="324" idx="2"/>
          </p:cNvCxnSpPr>
          <p:nvPr/>
        </p:nvCxnSpPr>
        <p:spPr>
          <a:xfrm rot="10800000">
            <a:off x="2018800" y="2671350"/>
            <a:ext cx="149400" cy="360600"/>
          </a:xfrm>
          <a:prstGeom prst="straightConnector1">
            <a:avLst/>
          </a:prstGeom>
          <a:noFill/>
          <a:ln w="9525" cap="flat" cmpd="sng">
            <a:solidFill>
              <a:srgbClr val="990000"/>
            </a:solidFill>
            <a:prstDash val="solid"/>
            <a:round/>
            <a:headEnd type="none" w="med" len="med"/>
            <a:tailEnd type="none" w="med" len="med"/>
          </a:ln>
        </p:spPr>
      </p:cxnSp>
      <p:pic>
        <p:nvPicPr>
          <p:cNvPr id="328" name="Google Shape;328;p39"/>
          <p:cNvPicPr preferRelativeResize="0"/>
          <p:nvPr/>
        </p:nvPicPr>
        <p:blipFill>
          <a:blip r:embed="rId4">
            <a:alphaModFix/>
          </a:blip>
          <a:stretch>
            <a:fillRect/>
          </a:stretch>
        </p:blipFill>
        <p:spPr>
          <a:xfrm>
            <a:off x="1667225" y="3032100"/>
            <a:ext cx="3228200" cy="1907575"/>
          </a:xfrm>
          <a:prstGeom prst="rect">
            <a:avLst/>
          </a:prstGeom>
          <a:noFill/>
          <a:ln w="9525" cap="flat" cmpd="sng">
            <a:solidFill>
              <a:srgbClr val="990000"/>
            </a:solidFill>
            <a:prstDash val="solid"/>
            <a:round/>
            <a:headEnd type="none" w="sm" len="sm"/>
            <a:tailEnd type="none" w="sm" len="sm"/>
          </a:ln>
        </p:spPr>
      </p:pic>
      <p:graphicFrame>
        <p:nvGraphicFramePr>
          <p:cNvPr id="329" name="Google Shape;329;p39"/>
          <p:cNvGraphicFramePr/>
          <p:nvPr/>
        </p:nvGraphicFramePr>
        <p:xfrm>
          <a:off x="5544200" y="2959370"/>
          <a:ext cx="3000000" cy="3000000"/>
        </p:xfrm>
        <a:graphic>
          <a:graphicData uri="http://schemas.openxmlformats.org/drawingml/2006/table">
            <a:tbl>
              <a:tblPr>
                <a:noFill/>
              </a:tblPr>
              <a:tblGrid>
                <a:gridCol w="1590675">
                  <a:extLst>
                    <a:ext uri="{9D8B030D-6E8A-4147-A177-3AD203B41FA5}">
                      <a16:colId xmlns:a16="http://schemas.microsoft.com/office/drawing/2014/main" val="20000"/>
                    </a:ext>
                  </a:extLst>
                </a:gridCol>
                <a:gridCol w="628650">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tblGrid>
              <a:tr h="264525">
                <a:tc>
                  <a:txBody>
                    <a:bodyPr/>
                    <a:lstStyle/>
                    <a:p>
                      <a:pPr marL="0" lvl="0" indent="0" algn="l" rtl="0">
                        <a:spcBef>
                          <a:spcPts val="0"/>
                        </a:spcBef>
                        <a:spcAft>
                          <a:spcPts val="0"/>
                        </a:spcAft>
                        <a:buNone/>
                      </a:pPr>
                      <a:endParaRPr/>
                    </a:p>
                  </a:txBody>
                  <a:tcPr marL="9525" marR="9525" marT="9525" marB="91425" anchor="b">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100">
                          <a:latin typeface="Calibri"/>
                          <a:ea typeface="Calibri"/>
                          <a:cs typeface="Calibri"/>
                          <a:sym typeface="Calibri"/>
                        </a:rPr>
                        <a:t>Number</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100">
                          <a:latin typeface="Calibri"/>
                          <a:ea typeface="Calibri"/>
                          <a:cs typeface="Calibri"/>
                          <a:sym typeface="Calibri"/>
                        </a:rPr>
                        <a:t>Percentage</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382675">
                <a:tc>
                  <a:txBody>
                    <a:bodyPr/>
                    <a:lstStyle/>
                    <a:p>
                      <a:pPr marL="0" lvl="0" indent="0" algn="l" rtl="0">
                        <a:spcBef>
                          <a:spcPts val="0"/>
                        </a:spcBef>
                        <a:spcAft>
                          <a:spcPts val="0"/>
                        </a:spcAft>
                        <a:buNone/>
                      </a:pPr>
                      <a:r>
                        <a:rPr lang="en-US" sz="1100" b="1">
                          <a:latin typeface="Calibri"/>
                          <a:ea typeface="Calibri"/>
                          <a:cs typeface="Calibri"/>
                          <a:sym typeface="Calibri"/>
                        </a:rPr>
                        <a:t>CBOCs not showing</a:t>
                      </a:r>
                      <a:endParaRPr sz="11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Calibri"/>
                          <a:ea typeface="Calibri"/>
                          <a:cs typeface="Calibri"/>
                          <a:sym typeface="Calibri"/>
                        </a:rPr>
                        <a:t>60</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b="1">
                          <a:latin typeface="Calibri"/>
                          <a:ea typeface="Calibri"/>
                          <a:cs typeface="Calibri"/>
                          <a:sym typeface="Calibri"/>
                        </a:rPr>
                        <a:t>15%</a:t>
                      </a:r>
                      <a:endParaRPr sz="11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8125">
                <a:tc>
                  <a:txBody>
                    <a:bodyPr/>
                    <a:lstStyle/>
                    <a:p>
                      <a:pPr marL="0" lvl="0" indent="0" algn="l" rtl="0">
                        <a:spcBef>
                          <a:spcPts val="0"/>
                        </a:spcBef>
                        <a:spcAft>
                          <a:spcPts val="0"/>
                        </a:spcAft>
                        <a:buNone/>
                      </a:pPr>
                      <a:r>
                        <a:rPr lang="en-US" sz="1100" b="1">
                          <a:latin typeface="Calibri"/>
                          <a:ea typeface="Calibri"/>
                          <a:cs typeface="Calibri"/>
                          <a:sym typeface="Calibri"/>
                        </a:rPr>
                        <a:t>Incorrect facility</a:t>
                      </a:r>
                      <a:endParaRPr sz="11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Calibri"/>
                          <a:ea typeface="Calibri"/>
                          <a:cs typeface="Calibri"/>
                          <a:sym typeface="Calibri"/>
                        </a:rPr>
                        <a:t>23</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b="1">
                          <a:latin typeface="Calibri"/>
                          <a:ea typeface="Calibri"/>
                          <a:cs typeface="Calibri"/>
                          <a:sym typeface="Calibri"/>
                        </a:rPr>
                        <a:t>6%</a:t>
                      </a:r>
                      <a:endParaRPr sz="11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5275">
                <a:tc>
                  <a:txBody>
                    <a:bodyPr/>
                    <a:lstStyle/>
                    <a:p>
                      <a:pPr marL="0" lvl="0" indent="0" algn="l" rtl="0">
                        <a:spcBef>
                          <a:spcPts val="0"/>
                        </a:spcBef>
                        <a:spcAft>
                          <a:spcPts val="0"/>
                        </a:spcAft>
                        <a:buNone/>
                      </a:pPr>
                      <a:r>
                        <a:rPr lang="en-US" sz="1100" b="1">
                          <a:latin typeface="Calibri"/>
                          <a:ea typeface="Calibri"/>
                          <a:cs typeface="Calibri"/>
                          <a:sym typeface="Calibri"/>
                        </a:rPr>
                        <a:t>Specialty not supported</a:t>
                      </a:r>
                      <a:endParaRPr sz="11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Calibri"/>
                          <a:ea typeface="Calibri"/>
                          <a:cs typeface="Calibri"/>
                          <a:sym typeface="Calibri"/>
                        </a:rPr>
                        <a:t>73</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b="1">
                          <a:latin typeface="Calibri"/>
                          <a:ea typeface="Calibri"/>
                          <a:cs typeface="Calibri"/>
                          <a:sym typeface="Calibri"/>
                        </a:rPr>
                        <a:t>19%</a:t>
                      </a:r>
                      <a:endParaRPr sz="1100" b="1">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45275">
                <a:tc>
                  <a:txBody>
                    <a:bodyPr/>
                    <a:lstStyle/>
                    <a:p>
                      <a:pPr marL="0" lvl="0" indent="0" algn="l" rtl="0">
                        <a:spcBef>
                          <a:spcPts val="0"/>
                        </a:spcBef>
                        <a:spcAft>
                          <a:spcPts val="0"/>
                        </a:spcAft>
                        <a:buNone/>
                      </a:pPr>
                      <a:r>
                        <a:rPr lang="en-US" sz="1100">
                          <a:latin typeface="Calibri"/>
                          <a:ea typeface="Calibri"/>
                          <a:cs typeface="Calibri"/>
                          <a:sym typeface="Calibri"/>
                        </a:rPr>
                        <a:t>Process issue</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Calibri"/>
                          <a:ea typeface="Calibri"/>
                          <a:cs typeface="Calibri"/>
                          <a:sym typeface="Calibri"/>
                        </a:rPr>
                        <a:t>26</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Calibri"/>
                          <a:ea typeface="Calibri"/>
                          <a:cs typeface="Calibri"/>
                          <a:sym typeface="Calibri"/>
                        </a:rPr>
                        <a:t>7%</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81700">
                <a:tc>
                  <a:txBody>
                    <a:bodyPr/>
                    <a:lstStyle/>
                    <a:p>
                      <a:pPr marL="0" lvl="0" indent="0" algn="l" rtl="0">
                        <a:spcBef>
                          <a:spcPts val="0"/>
                        </a:spcBef>
                        <a:spcAft>
                          <a:spcPts val="0"/>
                        </a:spcAft>
                        <a:buNone/>
                      </a:pPr>
                      <a:r>
                        <a:rPr lang="en-US" sz="1100">
                          <a:latin typeface="Calibri"/>
                          <a:ea typeface="Calibri"/>
                          <a:cs typeface="Calibri"/>
                          <a:sym typeface="Calibri"/>
                        </a:rPr>
                        <a:t>Reschedule Functionality</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Calibri"/>
                          <a:ea typeface="Calibri"/>
                          <a:cs typeface="Calibri"/>
                          <a:sym typeface="Calibri"/>
                        </a:rPr>
                        <a:t>15</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Calibri"/>
                          <a:ea typeface="Calibri"/>
                          <a:cs typeface="Calibri"/>
                          <a:sym typeface="Calibri"/>
                        </a:rPr>
                        <a:t>4%</a:t>
                      </a:r>
                      <a:endParaRPr sz="1100">
                        <a:latin typeface="Calibri"/>
                        <a:ea typeface="Calibri"/>
                        <a:cs typeface="Calibri"/>
                        <a:sym typeface="Calibri"/>
                      </a:endParaRPr>
                    </a:p>
                  </a:txBody>
                  <a:tcPr marL="9525" marR="9525" marT="95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30" name="Google Shape;330;p39"/>
          <p:cNvSpPr/>
          <p:nvPr/>
        </p:nvSpPr>
        <p:spPr>
          <a:xfrm>
            <a:off x="5180875" y="440625"/>
            <a:ext cx="3852000" cy="2230800"/>
          </a:xfrm>
          <a:prstGeom prst="rect">
            <a:avLst/>
          </a:prstGeom>
          <a:solidFill>
            <a:srgbClr val="F3F3F3"/>
          </a:solidFill>
          <a:ln>
            <a:noFill/>
          </a:ln>
        </p:spPr>
        <p:txBody>
          <a:bodyPr spcFirstLastPara="1" wrap="square" lIns="91425" tIns="91425" rIns="91425" bIns="91425" anchor="ctr" anchorCtr="0">
            <a:noAutofit/>
          </a:bodyPr>
          <a:lstStyle/>
          <a:p>
            <a:pPr marL="457200" lvl="0" indent="-298450" algn="l" rtl="0">
              <a:spcBef>
                <a:spcPts val="0"/>
              </a:spcBef>
              <a:spcAft>
                <a:spcPts val="0"/>
              </a:spcAft>
              <a:buClr>
                <a:srgbClr val="434343"/>
              </a:buClr>
              <a:buSzPts val="1100"/>
              <a:buFont typeface="Source Sans Pro"/>
              <a:buChar char="●"/>
            </a:pPr>
            <a:r>
              <a:rPr lang="en-US" sz="1100">
                <a:solidFill>
                  <a:srgbClr val="434343"/>
                </a:solidFill>
                <a:latin typeface="Source Sans Pro"/>
                <a:ea typeface="Source Sans Pro"/>
                <a:cs typeface="Source Sans Pro"/>
                <a:sym typeface="Source Sans Pro"/>
              </a:rPr>
              <a:t>We have observed highest drop off of users on VA Facility selection page - </a:t>
            </a:r>
            <a:r>
              <a:rPr lang="en-US" sz="1100" b="1">
                <a:solidFill>
                  <a:srgbClr val="434343"/>
                </a:solidFill>
                <a:latin typeface="Source Sans Pro"/>
                <a:ea typeface="Source Sans Pro"/>
                <a:cs typeface="Source Sans Pro"/>
                <a:sym typeface="Source Sans Pro"/>
              </a:rPr>
              <a:t>32%</a:t>
            </a:r>
            <a:endParaRPr sz="1100" b="1">
              <a:solidFill>
                <a:srgbClr val="434343"/>
              </a:solidFill>
              <a:latin typeface="Source Sans Pro"/>
              <a:ea typeface="Source Sans Pro"/>
              <a:cs typeface="Source Sans Pro"/>
              <a:sym typeface="Source Sans Pro"/>
            </a:endParaRPr>
          </a:p>
          <a:p>
            <a:pPr marL="457200" lvl="0" indent="-298450" algn="l" rtl="0">
              <a:spcBef>
                <a:spcPts val="0"/>
              </a:spcBef>
              <a:spcAft>
                <a:spcPts val="0"/>
              </a:spcAft>
              <a:buClr>
                <a:srgbClr val="434343"/>
              </a:buClr>
              <a:buSzPts val="1100"/>
              <a:buFont typeface="Source Sans Pro"/>
              <a:buChar char="●"/>
            </a:pPr>
            <a:r>
              <a:rPr lang="en-US" sz="1100" b="1">
                <a:solidFill>
                  <a:srgbClr val="434343"/>
                </a:solidFill>
                <a:latin typeface="Source Sans Pro"/>
                <a:ea typeface="Source Sans Pro"/>
                <a:cs typeface="Source Sans Pro"/>
                <a:sym typeface="Source Sans Pro"/>
              </a:rPr>
              <a:t>13.25% of that drop off is due to users receiving the alert </a:t>
            </a:r>
            <a:r>
              <a:rPr lang="en-US" sz="1100">
                <a:solidFill>
                  <a:srgbClr val="434343"/>
                </a:solidFill>
                <a:latin typeface="Source Sans Pro"/>
                <a:ea typeface="Source Sans Pro"/>
                <a:cs typeface="Source Sans Pro"/>
                <a:sym typeface="Source Sans Pro"/>
              </a:rPr>
              <a:t>“This facility does not allow online requests for this care type" </a:t>
            </a:r>
            <a:endParaRPr sz="1100">
              <a:solidFill>
                <a:srgbClr val="434343"/>
              </a:solidFill>
              <a:latin typeface="Source Sans Pro"/>
              <a:ea typeface="Source Sans Pro"/>
              <a:cs typeface="Source Sans Pro"/>
              <a:sym typeface="Source Sans Pro"/>
            </a:endParaRPr>
          </a:p>
          <a:p>
            <a:pPr marL="457200" lvl="0" indent="-298450" algn="l" rtl="0">
              <a:spcBef>
                <a:spcPts val="0"/>
              </a:spcBef>
              <a:spcAft>
                <a:spcPts val="0"/>
              </a:spcAft>
              <a:buClr>
                <a:srgbClr val="434343"/>
              </a:buClr>
              <a:buSzPts val="1100"/>
              <a:buFont typeface="Source Sans Pro"/>
              <a:buChar char="●"/>
            </a:pPr>
            <a:r>
              <a:rPr lang="en-US" sz="1100" b="1">
                <a:solidFill>
                  <a:srgbClr val="434343"/>
                </a:solidFill>
                <a:latin typeface="Source Sans Pro"/>
                <a:ea typeface="Source Sans Pro"/>
                <a:cs typeface="Source Sans Pro"/>
                <a:sym typeface="Source Sans Pro"/>
              </a:rPr>
              <a:t>We’ve received user feedback</a:t>
            </a:r>
            <a:r>
              <a:rPr lang="en-US" sz="1100">
                <a:solidFill>
                  <a:srgbClr val="434343"/>
                </a:solidFill>
                <a:latin typeface="Source Sans Pro"/>
                <a:ea typeface="Source Sans Pro"/>
                <a:cs typeface="Source Sans Pro"/>
                <a:sym typeface="Source Sans Pro"/>
              </a:rPr>
              <a:t> that “CBOCs not showing” or “incorrect facility”</a:t>
            </a:r>
            <a:endParaRPr sz="1100">
              <a:solidFill>
                <a:srgbClr val="434343"/>
              </a:solidFill>
              <a:latin typeface="Source Sans Pro"/>
              <a:ea typeface="Source Sans Pro"/>
              <a:cs typeface="Source Sans Pro"/>
              <a:sym typeface="Source Sans Pro"/>
            </a:endParaRPr>
          </a:p>
          <a:p>
            <a:pPr marL="457200" lvl="0" indent="-298450" algn="l" rtl="0">
              <a:spcBef>
                <a:spcPts val="0"/>
              </a:spcBef>
              <a:spcAft>
                <a:spcPts val="0"/>
              </a:spcAft>
              <a:buClr>
                <a:srgbClr val="434343"/>
              </a:buClr>
              <a:buSzPts val="1100"/>
              <a:buFont typeface="Source Sans Pro"/>
              <a:buChar char="●"/>
            </a:pPr>
            <a:r>
              <a:rPr lang="en-US" sz="1100">
                <a:solidFill>
                  <a:srgbClr val="434343"/>
                </a:solidFill>
                <a:latin typeface="Source Sans Pro"/>
                <a:ea typeface="Source Sans Pro"/>
                <a:cs typeface="Source Sans Pro"/>
                <a:sym typeface="Source Sans Pro"/>
              </a:rPr>
              <a:t>We confirmed in recent user testing that user’s believe their “facility was missing” if confused by design</a:t>
            </a:r>
            <a:endParaRPr sz="1100">
              <a:solidFill>
                <a:srgbClr val="434343"/>
              </a:solidFill>
              <a:latin typeface="Source Sans Pro"/>
              <a:ea typeface="Source Sans Pro"/>
              <a:cs typeface="Source Sans Pro"/>
              <a:sym typeface="Source Sans Pro"/>
            </a:endParaRPr>
          </a:p>
          <a:p>
            <a:pPr marL="457200" lvl="0" indent="-298450" algn="l" rtl="0">
              <a:spcBef>
                <a:spcPts val="0"/>
              </a:spcBef>
              <a:spcAft>
                <a:spcPts val="0"/>
              </a:spcAft>
              <a:buClr>
                <a:srgbClr val="434343"/>
              </a:buClr>
              <a:buSzPts val="1100"/>
              <a:buFont typeface="Source Sans Pro"/>
              <a:buChar char="●"/>
            </a:pPr>
            <a:r>
              <a:rPr lang="en-US" sz="1100" b="1">
                <a:solidFill>
                  <a:srgbClr val="434343"/>
                </a:solidFill>
                <a:latin typeface="Source Sans Pro"/>
                <a:ea typeface="Source Sans Pro"/>
                <a:cs typeface="Source Sans Pro"/>
                <a:sym typeface="Source Sans Pro"/>
              </a:rPr>
              <a:t>We believe current design accounts for remaining 19% of drop off which also corresponds to the 21 % of user feedback </a:t>
            </a:r>
            <a:r>
              <a:rPr lang="en-US" sz="1100">
                <a:solidFill>
                  <a:srgbClr val="434343"/>
                </a:solidFill>
                <a:latin typeface="Source Sans Pro"/>
                <a:ea typeface="Source Sans Pro"/>
                <a:cs typeface="Source Sans Pro"/>
                <a:sym typeface="Source Sans Pro"/>
              </a:rPr>
              <a:t> below</a:t>
            </a:r>
            <a:endParaRPr>
              <a:solidFill>
                <a:srgbClr val="434343"/>
              </a:solidFill>
            </a:endParaRPr>
          </a:p>
        </p:txBody>
      </p:sp>
    </p:spTree>
    <p:extLst>
      <p:ext uri="{BB962C8B-B14F-4D97-AF65-F5344CB8AC3E}">
        <p14:creationId xmlns:p14="http://schemas.microsoft.com/office/powerpoint/2010/main" val="108184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title"/>
          </p:nvPr>
        </p:nvSpPr>
        <p:spPr>
          <a:xfrm>
            <a:off x="457201" y="134426"/>
            <a:ext cx="4994400" cy="647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Iteration on Facility Selection page for VA Requests</a:t>
            </a:r>
            <a:endParaRPr/>
          </a:p>
        </p:txBody>
      </p:sp>
      <p:sp>
        <p:nvSpPr>
          <p:cNvPr id="337" name="Google Shape;337;p40"/>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38" name="Google Shape;338;p40"/>
          <p:cNvSpPr txBox="1">
            <a:spLocks noGrp="1"/>
          </p:cNvSpPr>
          <p:nvPr>
            <p:ph type="title"/>
          </p:nvPr>
        </p:nvSpPr>
        <p:spPr>
          <a:xfrm>
            <a:off x="6758150" y="2118150"/>
            <a:ext cx="1695300" cy="453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2000">
                <a:solidFill>
                  <a:srgbClr val="FFFFFF"/>
                </a:solidFill>
              </a:rPr>
              <a:t>DEMO</a:t>
            </a:r>
            <a:endParaRPr sz="2000">
              <a:solidFill>
                <a:srgbClr val="FFFFFF"/>
              </a:solidFill>
            </a:endParaRPr>
          </a:p>
        </p:txBody>
      </p:sp>
      <p:pic>
        <p:nvPicPr>
          <p:cNvPr id="339" name="Google Shape;339;p40"/>
          <p:cNvPicPr preferRelativeResize="0"/>
          <p:nvPr/>
        </p:nvPicPr>
        <p:blipFill>
          <a:blip r:embed="rId3">
            <a:alphaModFix/>
          </a:blip>
          <a:stretch>
            <a:fillRect/>
          </a:stretch>
        </p:blipFill>
        <p:spPr>
          <a:xfrm>
            <a:off x="6001775" y="3001163"/>
            <a:ext cx="3023250" cy="1336700"/>
          </a:xfrm>
          <a:prstGeom prst="rect">
            <a:avLst/>
          </a:prstGeom>
          <a:noFill/>
          <a:ln>
            <a:noFill/>
          </a:ln>
          <a:effectLst>
            <a:outerShdw blurRad="57150" dist="19050" dir="5400000" algn="bl" rotWithShape="0">
              <a:srgbClr val="000000">
                <a:alpha val="50000"/>
              </a:srgbClr>
            </a:outerShdw>
          </a:effectLst>
        </p:spPr>
      </p:pic>
      <p:pic>
        <p:nvPicPr>
          <p:cNvPr id="340" name="Google Shape;340;p40"/>
          <p:cNvPicPr preferRelativeResize="0"/>
          <p:nvPr/>
        </p:nvPicPr>
        <p:blipFill>
          <a:blip r:embed="rId4">
            <a:alphaModFix/>
          </a:blip>
          <a:stretch>
            <a:fillRect/>
          </a:stretch>
        </p:blipFill>
        <p:spPr>
          <a:xfrm>
            <a:off x="363250" y="1581150"/>
            <a:ext cx="3200400" cy="1781996"/>
          </a:xfrm>
          <a:prstGeom prst="rect">
            <a:avLst/>
          </a:prstGeom>
          <a:noFill/>
          <a:ln>
            <a:noFill/>
          </a:ln>
          <a:effectLst>
            <a:outerShdw blurRad="57150" dist="19050" dir="5400000" algn="bl" rotWithShape="0">
              <a:srgbClr val="000000">
                <a:alpha val="50000"/>
              </a:srgbClr>
            </a:outerShdw>
          </a:effectLst>
        </p:spPr>
      </p:pic>
      <p:pic>
        <p:nvPicPr>
          <p:cNvPr id="341" name="Google Shape;341;p40"/>
          <p:cNvPicPr preferRelativeResize="0"/>
          <p:nvPr/>
        </p:nvPicPr>
        <p:blipFill>
          <a:blip r:embed="rId5">
            <a:alphaModFix/>
          </a:blip>
          <a:stretch>
            <a:fillRect/>
          </a:stretch>
        </p:blipFill>
        <p:spPr>
          <a:xfrm>
            <a:off x="2379050" y="2532525"/>
            <a:ext cx="2903850" cy="2470126"/>
          </a:xfrm>
          <a:prstGeom prst="rect">
            <a:avLst/>
          </a:prstGeom>
          <a:noFill/>
          <a:ln>
            <a:noFill/>
          </a:ln>
          <a:effectLst>
            <a:outerShdw blurRad="57150" dist="19050" dir="5400000" algn="bl" rotWithShape="0">
              <a:srgbClr val="000000">
                <a:alpha val="50000"/>
              </a:srgbClr>
            </a:outerShdw>
          </a:effectLst>
        </p:spPr>
      </p:pic>
      <p:sp>
        <p:nvSpPr>
          <p:cNvPr id="342" name="Google Shape;342;p40"/>
          <p:cNvSpPr/>
          <p:nvPr/>
        </p:nvSpPr>
        <p:spPr>
          <a:xfrm>
            <a:off x="2379050" y="3893375"/>
            <a:ext cx="1819200" cy="749400"/>
          </a:xfrm>
          <a:prstGeom prst="rect">
            <a:avLst/>
          </a:prstGeom>
          <a:no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457200" y="2456325"/>
            <a:ext cx="1337100" cy="389400"/>
          </a:xfrm>
          <a:prstGeom prst="rect">
            <a:avLst/>
          </a:prstGeom>
          <a:no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40"/>
          <p:cNvCxnSpPr>
            <a:stCxn id="343" idx="3"/>
            <a:endCxn id="342" idx="1"/>
          </p:cNvCxnSpPr>
          <p:nvPr/>
        </p:nvCxnSpPr>
        <p:spPr>
          <a:xfrm>
            <a:off x="1794300" y="2651025"/>
            <a:ext cx="584700" cy="1617000"/>
          </a:xfrm>
          <a:prstGeom prst="straightConnector1">
            <a:avLst/>
          </a:prstGeom>
          <a:noFill/>
          <a:ln w="9525" cap="flat" cmpd="sng">
            <a:solidFill>
              <a:srgbClr val="990000"/>
            </a:solidFill>
            <a:prstDash val="solid"/>
            <a:round/>
            <a:headEnd type="none" w="med" len="med"/>
            <a:tailEnd type="none" w="med" len="med"/>
          </a:ln>
        </p:spPr>
      </p:cxnSp>
      <p:sp>
        <p:nvSpPr>
          <p:cNvPr id="345" name="Google Shape;345;p40"/>
          <p:cNvSpPr txBox="1"/>
          <p:nvPr/>
        </p:nvSpPr>
        <p:spPr>
          <a:xfrm>
            <a:off x="363250" y="1276350"/>
            <a:ext cx="21471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990000"/>
                </a:solidFill>
                <a:latin typeface="Source Sans Pro"/>
                <a:ea typeface="Source Sans Pro"/>
                <a:cs typeface="Source Sans Pro"/>
                <a:sym typeface="Source Sans Pro"/>
              </a:rPr>
              <a:t>Step 1. Select Parent site</a:t>
            </a:r>
            <a:endParaRPr>
              <a:solidFill>
                <a:srgbClr val="990000"/>
              </a:solidFill>
              <a:latin typeface="Source Sans Pro"/>
              <a:ea typeface="Source Sans Pro"/>
              <a:cs typeface="Source Sans Pro"/>
              <a:sym typeface="Source Sans Pro"/>
            </a:endParaRPr>
          </a:p>
        </p:txBody>
      </p:sp>
      <p:sp>
        <p:nvSpPr>
          <p:cNvPr id="346" name="Google Shape;346;p40"/>
          <p:cNvSpPr txBox="1"/>
          <p:nvPr/>
        </p:nvSpPr>
        <p:spPr>
          <a:xfrm>
            <a:off x="2620475" y="2240625"/>
            <a:ext cx="21471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990000"/>
                </a:solidFill>
                <a:latin typeface="Source Sans Pro"/>
                <a:ea typeface="Source Sans Pro"/>
                <a:cs typeface="Source Sans Pro"/>
                <a:sym typeface="Source Sans Pro"/>
              </a:rPr>
              <a:t>Step 2. Select Child site</a:t>
            </a:r>
            <a:endParaRPr>
              <a:solidFill>
                <a:srgbClr val="990000"/>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79996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0" y="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a:t>Historical Comparisons</a:t>
            </a:r>
            <a:endParaRPr sz="2400"/>
          </a:p>
        </p:txBody>
      </p:sp>
      <p:sp>
        <p:nvSpPr>
          <p:cNvPr id="353" name="Google Shape;353;p41"/>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54" name="Google Shape;354;p41" title="Chart"/>
          <p:cNvPicPr preferRelativeResize="0"/>
          <p:nvPr/>
        </p:nvPicPr>
        <p:blipFill>
          <a:blip r:embed="rId3">
            <a:alphaModFix/>
          </a:blip>
          <a:stretch>
            <a:fillRect/>
          </a:stretch>
        </p:blipFill>
        <p:spPr>
          <a:xfrm>
            <a:off x="801200" y="629700"/>
            <a:ext cx="3394605" cy="2098999"/>
          </a:xfrm>
          <a:prstGeom prst="rect">
            <a:avLst/>
          </a:prstGeom>
          <a:noFill/>
          <a:ln>
            <a:noFill/>
          </a:ln>
          <a:effectLst>
            <a:outerShdw blurRad="57150" dist="19050" dir="5400000" algn="bl" rotWithShape="0">
              <a:srgbClr val="000000">
                <a:alpha val="50000"/>
              </a:srgbClr>
            </a:outerShdw>
          </a:effectLst>
        </p:spPr>
      </p:pic>
      <p:pic>
        <p:nvPicPr>
          <p:cNvPr id="355" name="Google Shape;355;p41" title="Chart"/>
          <p:cNvPicPr preferRelativeResize="0"/>
          <p:nvPr/>
        </p:nvPicPr>
        <p:blipFill>
          <a:blip r:embed="rId4">
            <a:alphaModFix/>
          </a:blip>
          <a:stretch>
            <a:fillRect/>
          </a:stretch>
        </p:blipFill>
        <p:spPr>
          <a:xfrm>
            <a:off x="5041900" y="3032025"/>
            <a:ext cx="3123576" cy="1931400"/>
          </a:xfrm>
          <a:prstGeom prst="rect">
            <a:avLst/>
          </a:prstGeom>
          <a:noFill/>
          <a:ln>
            <a:noFill/>
          </a:ln>
          <a:effectLst>
            <a:outerShdw blurRad="57150" dist="19050" dir="5400000" algn="bl" rotWithShape="0">
              <a:srgbClr val="000000">
                <a:alpha val="50000"/>
              </a:srgbClr>
            </a:outerShdw>
          </a:effectLst>
        </p:spPr>
      </p:pic>
      <p:pic>
        <p:nvPicPr>
          <p:cNvPr id="356" name="Google Shape;356;p41" title="Chart"/>
          <p:cNvPicPr preferRelativeResize="0"/>
          <p:nvPr/>
        </p:nvPicPr>
        <p:blipFill>
          <a:blip r:embed="rId5">
            <a:alphaModFix/>
          </a:blip>
          <a:stretch>
            <a:fillRect/>
          </a:stretch>
        </p:blipFill>
        <p:spPr>
          <a:xfrm>
            <a:off x="5041907" y="629700"/>
            <a:ext cx="3123567" cy="1931400"/>
          </a:xfrm>
          <a:prstGeom prst="rect">
            <a:avLst/>
          </a:prstGeom>
          <a:noFill/>
          <a:ln>
            <a:noFill/>
          </a:ln>
          <a:effectLst>
            <a:outerShdw blurRad="57150" dist="19050" dir="5400000" algn="bl" rotWithShape="0">
              <a:srgbClr val="000000">
                <a:alpha val="50000"/>
              </a:srgbClr>
            </a:outerShdw>
          </a:effectLst>
        </p:spPr>
      </p:pic>
      <p:sp>
        <p:nvSpPr>
          <p:cNvPr id="357" name="Google Shape;357;p41"/>
          <p:cNvSpPr txBox="1"/>
          <p:nvPr/>
        </p:nvSpPr>
        <p:spPr>
          <a:xfrm rot="-5400000">
            <a:off x="-601100" y="1310275"/>
            <a:ext cx="2279400" cy="2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Users logging in to app</a:t>
            </a:r>
            <a:endParaRPr>
              <a:latin typeface="Source Sans Pro"/>
              <a:ea typeface="Source Sans Pro"/>
              <a:cs typeface="Source Sans Pro"/>
              <a:sym typeface="Source Sans Pro"/>
            </a:endParaRPr>
          </a:p>
        </p:txBody>
      </p:sp>
      <p:sp>
        <p:nvSpPr>
          <p:cNvPr id="358" name="Google Shape;358;p41"/>
          <p:cNvSpPr txBox="1"/>
          <p:nvPr/>
        </p:nvSpPr>
        <p:spPr>
          <a:xfrm>
            <a:off x="5041900" y="286550"/>
            <a:ext cx="2279400" cy="2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VA Requests</a:t>
            </a:r>
            <a:endParaRPr>
              <a:latin typeface="Source Sans Pro"/>
              <a:ea typeface="Source Sans Pro"/>
              <a:cs typeface="Source Sans Pro"/>
              <a:sym typeface="Source Sans Pro"/>
            </a:endParaRPr>
          </a:p>
        </p:txBody>
      </p:sp>
      <p:sp>
        <p:nvSpPr>
          <p:cNvPr id="359" name="Google Shape;359;p41"/>
          <p:cNvSpPr txBox="1"/>
          <p:nvPr/>
        </p:nvSpPr>
        <p:spPr>
          <a:xfrm>
            <a:off x="5041900" y="2728700"/>
            <a:ext cx="2279400" cy="2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Source Sans Pro"/>
                <a:ea typeface="Source Sans Pro"/>
                <a:cs typeface="Source Sans Pro"/>
                <a:sym typeface="Source Sans Pro"/>
              </a:rPr>
              <a:t>Community care Requests</a:t>
            </a:r>
            <a:endParaRPr>
              <a:latin typeface="Source Sans Pro"/>
              <a:ea typeface="Source Sans Pro"/>
              <a:cs typeface="Source Sans Pro"/>
              <a:sym typeface="Source Sans Pro"/>
            </a:endParaRPr>
          </a:p>
        </p:txBody>
      </p:sp>
      <p:pic>
        <p:nvPicPr>
          <p:cNvPr id="360" name="Google Shape;360;p41" title="Chart"/>
          <p:cNvPicPr preferRelativeResize="0"/>
          <p:nvPr/>
        </p:nvPicPr>
        <p:blipFill>
          <a:blip r:embed="rId6">
            <a:alphaModFix/>
          </a:blip>
          <a:stretch>
            <a:fillRect/>
          </a:stretch>
        </p:blipFill>
        <p:spPr>
          <a:xfrm>
            <a:off x="801200" y="2911600"/>
            <a:ext cx="3394599" cy="2098994"/>
          </a:xfrm>
          <a:prstGeom prst="rect">
            <a:avLst/>
          </a:prstGeom>
          <a:noFill/>
          <a:ln>
            <a:noFill/>
          </a:ln>
          <a:effectLst>
            <a:outerShdw blurRad="57150" dist="19050" dir="5400000" algn="bl" rotWithShape="0">
              <a:srgbClr val="000000">
                <a:alpha val="50000"/>
              </a:srgbClr>
            </a:outerShdw>
          </a:effectLst>
        </p:spPr>
      </p:pic>
      <p:sp>
        <p:nvSpPr>
          <p:cNvPr id="361" name="Google Shape;361;p41"/>
          <p:cNvSpPr txBox="1"/>
          <p:nvPr/>
        </p:nvSpPr>
        <p:spPr>
          <a:xfrm rot="-5400000">
            <a:off x="-601100" y="3752600"/>
            <a:ext cx="2279400" cy="2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Source Sans Pro"/>
                <a:ea typeface="Source Sans Pro"/>
                <a:cs typeface="Source Sans Pro"/>
                <a:sym typeface="Source Sans Pro"/>
              </a:rPr>
              <a:t>Total Submissions</a:t>
            </a:r>
            <a:endParaRPr>
              <a:latin typeface="Source Sans Pro"/>
              <a:ea typeface="Source Sans Pro"/>
              <a:cs typeface="Source Sans Pro"/>
              <a:sym typeface="Source Sans Pro"/>
            </a:endParaRPr>
          </a:p>
        </p:txBody>
      </p:sp>
    </p:spTree>
    <p:extLst>
      <p:ext uri="{BB962C8B-B14F-4D97-AF65-F5344CB8AC3E}">
        <p14:creationId xmlns:p14="http://schemas.microsoft.com/office/powerpoint/2010/main" val="2527823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2"/>
          <p:cNvSpPr txBox="1">
            <a:spLocks noGrp="1"/>
          </p:cNvSpPr>
          <p:nvPr>
            <p:ph type="title"/>
          </p:nvPr>
        </p:nvSpPr>
        <p:spPr>
          <a:xfrm>
            <a:off x="143025" y="156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Roadmap &amp; Backlog</a:t>
            </a:r>
            <a:endParaRPr/>
          </a:p>
        </p:txBody>
      </p:sp>
      <p:sp>
        <p:nvSpPr>
          <p:cNvPr id="368" name="Google Shape;368;p42"/>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69" name="Google Shape;369;p42"/>
          <p:cNvPicPr preferRelativeResize="0"/>
          <p:nvPr/>
        </p:nvPicPr>
        <p:blipFill>
          <a:blip r:embed="rId3">
            <a:alphaModFix/>
          </a:blip>
          <a:stretch>
            <a:fillRect/>
          </a:stretch>
        </p:blipFill>
        <p:spPr>
          <a:xfrm>
            <a:off x="211175" y="674050"/>
            <a:ext cx="6909798" cy="3955101"/>
          </a:xfrm>
          <a:prstGeom prst="rect">
            <a:avLst/>
          </a:prstGeom>
          <a:noFill/>
          <a:ln>
            <a:noFill/>
          </a:ln>
          <a:effectLst>
            <a:outerShdw blurRad="57150" dist="19050" dir="5400000" algn="bl" rotWithShape="0">
              <a:srgbClr val="000000">
                <a:alpha val="50000"/>
              </a:srgbClr>
            </a:outerShdw>
          </a:effectLst>
        </p:spPr>
      </p:pic>
      <p:sp>
        <p:nvSpPr>
          <p:cNvPr id="370" name="Google Shape;370;p42"/>
          <p:cNvSpPr/>
          <p:nvPr/>
        </p:nvSpPr>
        <p:spPr>
          <a:xfrm>
            <a:off x="7228925" y="0"/>
            <a:ext cx="1915200" cy="51435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Releasing facility selection iteration</a:t>
            </a:r>
            <a:endParaRPr>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Supporting Cerner go-live</a:t>
            </a:r>
            <a:endParaRPr>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Testing cc provider selection prototype + aligned technical strategy w/ PPMS</a:t>
            </a:r>
            <a:endParaRPr>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Iterating on VAOS homepage/dashboard</a:t>
            </a:r>
            <a:endParaRPr>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endParaRPr>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Supporting VAOS BE new VAOS v0 service</a:t>
            </a:r>
            <a:endParaRPr>
              <a:solidFill>
                <a:srgbClr val="FFFFFF"/>
              </a:solidFill>
              <a:latin typeface="Source Sans Pro SemiBold"/>
              <a:ea typeface="Source Sans Pro SemiBold"/>
              <a:cs typeface="Source Sans Pro SemiBold"/>
              <a:sym typeface="Source Sans Pro SemiBold"/>
            </a:endParaRPr>
          </a:p>
        </p:txBody>
      </p:sp>
      <p:sp>
        <p:nvSpPr>
          <p:cNvPr id="371" name="Google Shape;371;p42">
            <a:hlinkClick r:id="rId4"/>
          </p:cNvPr>
          <p:cNvSpPr txBox="1"/>
          <p:nvPr/>
        </p:nvSpPr>
        <p:spPr>
          <a:xfrm>
            <a:off x="211175" y="4734275"/>
            <a:ext cx="67515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Source Sans Pro"/>
                <a:ea typeface="Source Sans Pro"/>
                <a:cs typeface="Source Sans Pro"/>
                <a:sym typeface="Source Sans Pro"/>
              </a:rPr>
              <a:t>https://github.com/department-of-veterans-affairs/va.gov-team/projects/13</a:t>
            </a:r>
            <a:endParaRPr sz="1100">
              <a:latin typeface="Source Sans Pro"/>
              <a:ea typeface="Source Sans Pro"/>
              <a:cs typeface="Source Sans Pro"/>
              <a:sym typeface="Source Sans Pro"/>
            </a:endParaRPr>
          </a:p>
        </p:txBody>
      </p:sp>
    </p:spTree>
    <p:extLst>
      <p:ext uri="{BB962C8B-B14F-4D97-AF65-F5344CB8AC3E}">
        <p14:creationId xmlns:p14="http://schemas.microsoft.com/office/powerpoint/2010/main" val="83844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4402-86CC-7946-BBBF-5553EA5A9CEE}"/>
              </a:ext>
            </a:extLst>
          </p:cNvPr>
          <p:cNvSpPr>
            <a:spLocks noGrp="1"/>
          </p:cNvSpPr>
          <p:nvPr>
            <p:ph type="ctrTitle"/>
          </p:nvPr>
        </p:nvSpPr>
        <p:spPr/>
        <p:txBody>
          <a:bodyPr>
            <a:normAutofit fontScale="90000"/>
          </a:bodyPr>
          <a:lstStyle/>
          <a:p>
            <a:r>
              <a:rPr lang="en-US" dirty="0"/>
              <a:t>Status and Roadmap Update</a:t>
            </a:r>
            <a:br>
              <a:rPr lang="en-US" dirty="0"/>
            </a:br>
            <a:r>
              <a:rPr lang="en-US" sz="3300" i="1" dirty="0"/>
              <a:t>VAOS-R Services </a:t>
            </a:r>
            <a:endParaRPr lang="en-US" i="1" dirty="0"/>
          </a:p>
        </p:txBody>
      </p:sp>
      <p:sp>
        <p:nvSpPr>
          <p:cNvPr id="3" name="Subtitle 2">
            <a:extLst>
              <a:ext uri="{FF2B5EF4-FFF2-40B4-BE49-F238E27FC236}">
                <a16:creationId xmlns:a16="http://schemas.microsoft.com/office/drawing/2014/main" id="{AA0F5C34-3D13-5848-BBC5-95FFA1B965CC}"/>
              </a:ext>
            </a:extLst>
          </p:cNvPr>
          <p:cNvSpPr>
            <a:spLocks noGrp="1"/>
          </p:cNvSpPr>
          <p:nvPr>
            <p:ph type="subTitle" idx="1"/>
          </p:nvPr>
        </p:nvSpPr>
        <p:spPr/>
        <p:txBody>
          <a:bodyPr/>
          <a:lstStyle/>
          <a:p>
            <a:r>
              <a:rPr lang="en-US" dirty="0"/>
              <a:t>2020-10-06: October 2020 Status Update</a:t>
            </a:r>
          </a:p>
        </p:txBody>
      </p:sp>
    </p:spTree>
    <p:extLst>
      <p:ext uri="{BB962C8B-B14F-4D97-AF65-F5344CB8AC3E}">
        <p14:creationId xmlns:p14="http://schemas.microsoft.com/office/powerpoint/2010/main" val="3324060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F5C2456-8305-CC4D-BE2B-B9AB2D8CE03A}"/>
              </a:ext>
            </a:extLst>
          </p:cNvPr>
          <p:cNvSpPr>
            <a:spLocks noGrp="1"/>
          </p:cNvSpPr>
          <p:nvPr>
            <p:ph type="title"/>
          </p:nvPr>
        </p:nvSpPr>
        <p:spPr/>
        <p:txBody>
          <a:bodyPr/>
          <a:lstStyle/>
          <a:p>
            <a:r>
              <a:rPr lang="en-US" dirty="0"/>
              <a:t>VAOS Milestone 1</a:t>
            </a:r>
            <a:br>
              <a:rPr lang="en-US" dirty="0"/>
            </a:br>
            <a:r>
              <a:rPr lang="en-US" sz="1500" dirty="0"/>
              <a:t>(Time to Market/</a:t>
            </a:r>
            <a:r>
              <a:rPr lang="en-US" sz="1500" dirty="0" err="1"/>
              <a:t>TtM</a:t>
            </a:r>
            <a:r>
              <a:rPr lang="en-US" sz="1500" dirty="0"/>
              <a:t>)</a:t>
            </a:r>
            <a:endParaRPr lang="en-US" dirty="0"/>
          </a:p>
        </p:txBody>
      </p:sp>
      <p:pic>
        <p:nvPicPr>
          <p:cNvPr id="11" name="Content Placeholder 10">
            <a:extLst>
              <a:ext uri="{FF2B5EF4-FFF2-40B4-BE49-F238E27FC236}">
                <a16:creationId xmlns:a16="http://schemas.microsoft.com/office/drawing/2014/main" id="{2AD93DDA-96FC-5840-88CE-7E82D92E5D9A}"/>
              </a:ext>
            </a:extLst>
          </p:cNvPr>
          <p:cNvPicPr>
            <a:picLocks noGrp="1" noChangeAspect="1"/>
          </p:cNvPicPr>
          <p:nvPr>
            <p:ph idx="1"/>
          </p:nvPr>
        </p:nvPicPr>
        <p:blipFill rotWithShape="1">
          <a:blip r:embed="rId2"/>
          <a:srcRect t="8018" b="31111"/>
          <a:stretch/>
        </p:blipFill>
        <p:spPr>
          <a:xfrm>
            <a:off x="3579019" y="1252330"/>
            <a:ext cx="5390584" cy="2348121"/>
          </a:xfrm>
          <a:prstGeom prst="rect">
            <a:avLst/>
          </a:prstGeom>
        </p:spPr>
      </p:pic>
      <p:sp>
        <p:nvSpPr>
          <p:cNvPr id="10" name="Text Placeholder 9">
            <a:extLst>
              <a:ext uri="{FF2B5EF4-FFF2-40B4-BE49-F238E27FC236}">
                <a16:creationId xmlns:a16="http://schemas.microsoft.com/office/drawing/2014/main" id="{D33ADCAE-2308-F249-BC0D-0A566D8C00C7}"/>
              </a:ext>
            </a:extLst>
          </p:cNvPr>
          <p:cNvSpPr>
            <a:spLocks noGrp="1"/>
          </p:cNvSpPr>
          <p:nvPr>
            <p:ph type="body" sz="half" idx="2"/>
          </p:nvPr>
        </p:nvSpPr>
        <p:spPr/>
        <p:txBody>
          <a:bodyPr/>
          <a:lstStyle/>
          <a:p>
            <a:r>
              <a:rPr lang="en-US" u="sng" dirty="0"/>
              <a:t>Primary Changes:</a:t>
            </a:r>
          </a:p>
          <a:p>
            <a:pPr marL="214313" indent="-214313">
              <a:buFont typeface="Arial" panose="020B0604020202020204" pitchFamily="34" charset="0"/>
              <a:buChar char="•"/>
            </a:pPr>
            <a:r>
              <a:rPr lang="en-US" dirty="0"/>
              <a:t>No EAS/FHIR interface initially</a:t>
            </a:r>
          </a:p>
          <a:p>
            <a:pPr marL="557213" lvl="1" indent="-214313">
              <a:buFont typeface="Arial" panose="020B0604020202020204" pitchFamily="34" charset="0"/>
              <a:buChar char="•"/>
            </a:pPr>
            <a:r>
              <a:rPr lang="en-US" dirty="0"/>
              <a:t>Still provides a (different) path to R4 FHIR-based EAS</a:t>
            </a:r>
          </a:p>
          <a:p>
            <a:pPr marL="214313" indent="-214313">
              <a:buFont typeface="Arial" panose="020B0604020202020204" pitchFamily="34" charset="0"/>
              <a:buChar char="•"/>
            </a:pPr>
            <a:r>
              <a:rPr lang="en-US" dirty="0"/>
              <a:t>Mobile Appointment Service (MASv2) supports full management (read/write) for CC and VistA appointments</a:t>
            </a:r>
          </a:p>
          <a:p>
            <a:pPr marL="557213" lvl="1" indent="-214313">
              <a:buFont typeface="Arial" panose="020B0604020202020204" pitchFamily="34" charset="0"/>
              <a:buChar char="•"/>
            </a:pPr>
            <a:r>
              <a:rPr lang="en-US" dirty="0"/>
              <a:t>Replaces VAOS»VSS interface</a:t>
            </a:r>
          </a:p>
          <a:p>
            <a:pPr marL="214313" indent="-214313">
              <a:buFont typeface="Arial" panose="020B0604020202020204" pitchFamily="34" charset="0"/>
              <a:buChar char="•"/>
            </a:pPr>
            <a:r>
              <a:rPr lang="en-US" dirty="0"/>
              <a:t>VAOS service manages Veteran- and site-specific scheduling rules</a:t>
            </a:r>
          </a:p>
          <a:p>
            <a:pPr marL="214313" indent="-214313">
              <a:buFont typeface="Arial" panose="020B0604020202020204" pitchFamily="34" charset="0"/>
              <a:buChar char="•"/>
            </a:pPr>
            <a:r>
              <a:rPr lang="en-US" dirty="0"/>
              <a:t>Appointment Request Service (ARS) manages VAOS, Express Care appointment requests</a:t>
            </a:r>
          </a:p>
          <a:p>
            <a:pPr marL="557213" lvl="1" indent="-214313">
              <a:buFont typeface="Arial" panose="020B0604020202020204" pitchFamily="34" charset="0"/>
              <a:buChar char="•"/>
            </a:pPr>
            <a:r>
              <a:rPr lang="en-US" dirty="0"/>
              <a:t>Requests serviced through VSE GUI</a:t>
            </a:r>
          </a:p>
        </p:txBody>
      </p:sp>
    </p:spTree>
    <p:extLst>
      <p:ext uri="{BB962C8B-B14F-4D97-AF65-F5344CB8AC3E}">
        <p14:creationId xmlns:p14="http://schemas.microsoft.com/office/powerpoint/2010/main" val="4018519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6EAF21-F407-504A-8DF8-72A7269D17CA}"/>
              </a:ext>
            </a:extLst>
          </p:cNvPr>
          <p:cNvPicPr>
            <a:picLocks noChangeAspect="1"/>
          </p:cNvPicPr>
          <p:nvPr/>
        </p:nvPicPr>
        <p:blipFill>
          <a:blip r:embed="rId2"/>
          <a:stretch>
            <a:fillRect/>
          </a:stretch>
        </p:blipFill>
        <p:spPr>
          <a:xfrm>
            <a:off x="5903256" y="2852075"/>
            <a:ext cx="3079109" cy="2180214"/>
          </a:xfrm>
          <a:prstGeom prst="rect">
            <a:avLst/>
          </a:prstGeom>
        </p:spPr>
      </p:pic>
      <p:sp>
        <p:nvSpPr>
          <p:cNvPr id="2" name="Title 1">
            <a:extLst>
              <a:ext uri="{FF2B5EF4-FFF2-40B4-BE49-F238E27FC236}">
                <a16:creationId xmlns:a16="http://schemas.microsoft.com/office/drawing/2014/main" id="{035853AD-4CD0-3C4F-A994-00DADDEF590D}"/>
              </a:ext>
            </a:extLst>
          </p:cNvPr>
          <p:cNvSpPr>
            <a:spLocks noGrp="1"/>
          </p:cNvSpPr>
          <p:nvPr>
            <p:ph type="title"/>
          </p:nvPr>
        </p:nvSpPr>
        <p:spPr/>
        <p:txBody>
          <a:bodyPr/>
          <a:lstStyle/>
          <a:p>
            <a:r>
              <a:rPr lang="en-US" dirty="0" err="1"/>
              <a:t>TtM</a:t>
            </a:r>
            <a:r>
              <a:rPr lang="en-US" dirty="0"/>
              <a:t>- System Design Document Progress</a:t>
            </a:r>
          </a:p>
        </p:txBody>
      </p:sp>
      <p:graphicFrame>
        <p:nvGraphicFramePr>
          <p:cNvPr id="5" name="Content Placeholder 4">
            <a:extLst>
              <a:ext uri="{FF2B5EF4-FFF2-40B4-BE49-F238E27FC236}">
                <a16:creationId xmlns:a16="http://schemas.microsoft.com/office/drawing/2014/main" id="{28514166-D34E-374F-A25A-AAEB92EE70A2}"/>
              </a:ext>
            </a:extLst>
          </p:cNvPr>
          <p:cNvGraphicFramePr>
            <a:graphicFrameLocks noGrp="1"/>
          </p:cNvGraphicFramePr>
          <p:nvPr>
            <p:ph idx="1"/>
            <p:extLst>
              <p:ext uri="{D42A27DB-BD31-4B8C-83A1-F6EECF244321}">
                <p14:modId xmlns:p14="http://schemas.microsoft.com/office/powerpoint/2010/main" val="3602853725"/>
              </p:ext>
            </p:extLst>
          </p:nvPr>
        </p:nvGraphicFramePr>
        <p:xfrm>
          <a:off x="3827506" y="-284560"/>
          <a:ext cx="4629150" cy="3655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236984F3-B04B-0743-897A-2A9C8D4378C9}"/>
              </a:ext>
            </a:extLst>
          </p:cNvPr>
          <p:cNvSpPr>
            <a:spLocks noGrp="1"/>
          </p:cNvSpPr>
          <p:nvPr>
            <p:ph type="body" sz="half" idx="2"/>
          </p:nvPr>
        </p:nvSpPr>
        <p:spPr>
          <a:xfrm>
            <a:off x="629841" y="1543050"/>
            <a:ext cx="3197665" cy="2858691"/>
          </a:xfrm>
        </p:spPr>
        <p:txBody>
          <a:bodyPr/>
          <a:lstStyle/>
          <a:p>
            <a:r>
              <a:rPr lang="en-US" dirty="0"/>
              <a:t>Tracked as </a:t>
            </a:r>
            <a:r>
              <a:rPr lang="en-US" dirty="0">
                <a:hlinkClick r:id="rId8"/>
              </a:rPr>
              <a:t>VAOSR-1201</a:t>
            </a:r>
            <a:endParaRPr lang="en-US" dirty="0"/>
          </a:p>
          <a:p>
            <a:endParaRPr lang="en-US" dirty="0"/>
          </a:p>
          <a:p>
            <a:r>
              <a:rPr lang="en-US" u="sng" dirty="0"/>
              <a:t>Completed:</a:t>
            </a:r>
          </a:p>
          <a:p>
            <a:pPr marL="214313" indent="-214313">
              <a:buFont typeface="Arial" panose="020B0604020202020204" pitchFamily="34" charset="0"/>
              <a:buChar char="•"/>
            </a:pPr>
            <a:r>
              <a:rPr lang="en-US" dirty="0"/>
              <a:t>Appointment Request Service v1 (</a:t>
            </a:r>
            <a:r>
              <a:rPr lang="en-US" b="1" dirty="0">
                <a:hlinkClick r:id="rId9"/>
              </a:rPr>
              <a:t>In Review</a:t>
            </a:r>
            <a:r>
              <a:rPr lang="en-US" dirty="0"/>
              <a:t>)</a:t>
            </a:r>
          </a:p>
          <a:p>
            <a:pPr marL="214313" indent="-214313">
              <a:buFont typeface="Arial" panose="020B0604020202020204" pitchFamily="34" charset="0"/>
              <a:buChar char="•"/>
            </a:pPr>
            <a:r>
              <a:rPr lang="en-US" dirty="0"/>
              <a:t>Mobile Facility Service v2 (</a:t>
            </a:r>
            <a:r>
              <a:rPr lang="en-US" b="1" dirty="0">
                <a:hlinkClick r:id="rId10"/>
              </a:rPr>
              <a:t>In Review</a:t>
            </a:r>
            <a:r>
              <a:rPr lang="en-US" dirty="0"/>
              <a:t>)</a:t>
            </a:r>
          </a:p>
          <a:p>
            <a:pPr marL="214313" indent="-214313">
              <a:buFont typeface="Arial" panose="020B0604020202020204" pitchFamily="34" charset="0"/>
              <a:buChar char="•"/>
            </a:pPr>
            <a:r>
              <a:rPr lang="en-US" dirty="0"/>
              <a:t>Mobile HSRM Service v1 (</a:t>
            </a:r>
            <a:r>
              <a:rPr lang="en-US" b="1" dirty="0">
                <a:hlinkClick r:id="rId11"/>
              </a:rPr>
              <a:t>In Review</a:t>
            </a:r>
            <a:r>
              <a:rPr lang="en-US" dirty="0"/>
              <a:t>)</a:t>
            </a:r>
          </a:p>
          <a:p>
            <a:pPr marL="214313" indent="-214313">
              <a:buFont typeface="Arial" panose="020B0604020202020204" pitchFamily="34" charset="0"/>
              <a:buChar char="•"/>
            </a:pPr>
            <a:r>
              <a:rPr lang="en-US" dirty="0"/>
              <a:t>Mobile PPMS Service v1 (</a:t>
            </a:r>
            <a:r>
              <a:rPr lang="en-US" b="1" dirty="0">
                <a:hlinkClick r:id="rId12"/>
              </a:rPr>
              <a:t>In Process</a:t>
            </a:r>
            <a:r>
              <a:rPr lang="en-US" dirty="0"/>
              <a:t>)</a:t>
            </a:r>
          </a:p>
          <a:p>
            <a:r>
              <a:rPr lang="en-US" u="sng" dirty="0"/>
              <a:t>Upcoming:</a:t>
            </a:r>
          </a:p>
          <a:p>
            <a:pPr marL="214313" indent="-214313">
              <a:buFont typeface="Arial" panose="020B0604020202020204" pitchFamily="34" charset="0"/>
              <a:buChar char="•"/>
            </a:pPr>
            <a:r>
              <a:rPr lang="en-US" dirty="0"/>
              <a:t>Mobile Appointment Service v2 (</a:t>
            </a:r>
            <a:r>
              <a:rPr lang="en-US" b="1" dirty="0">
                <a:hlinkClick r:id="rId13"/>
              </a:rPr>
              <a:t>ETA 10/9</a:t>
            </a:r>
            <a:r>
              <a:rPr lang="en-US" dirty="0"/>
              <a:t>)</a:t>
            </a:r>
          </a:p>
          <a:p>
            <a:pPr marL="214313" indent="-214313">
              <a:buFont typeface="Arial" panose="020B0604020202020204" pitchFamily="34" charset="0"/>
              <a:buChar char="•"/>
            </a:pPr>
            <a:r>
              <a:rPr lang="en-US" dirty="0"/>
              <a:t>VAOS Service v1 (</a:t>
            </a:r>
            <a:r>
              <a:rPr lang="en-US" b="1" dirty="0">
                <a:hlinkClick r:id="rId14"/>
              </a:rPr>
              <a:t>ETA 10/16</a:t>
            </a:r>
            <a:r>
              <a:rPr lang="en-US" dirty="0"/>
              <a:t>)</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716722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8794-3AC1-EE41-AB6D-4213B663AD59}"/>
              </a:ext>
            </a:extLst>
          </p:cNvPr>
          <p:cNvSpPr>
            <a:spLocks noGrp="1"/>
          </p:cNvSpPr>
          <p:nvPr>
            <p:ph type="title"/>
          </p:nvPr>
        </p:nvSpPr>
        <p:spPr/>
        <p:txBody>
          <a:bodyPr/>
          <a:lstStyle/>
          <a:p>
            <a:r>
              <a:rPr lang="en-US" dirty="0"/>
              <a:t>Recent Discussions &amp; Decisions</a:t>
            </a:r>
          </a:p>
        </p:txBody>
      </p:sp>
      <p:sp>
        <p:nvSpPr>
          <p:cNvPr id="3" name="Content Placeholder 2">
            <a:extLst>
              <a:ext uri="{FF2B5EF4-FFF2-40B4-BE49-F238E27FC236}">
                <a16:creationId xmlns:a16="http://schemas.microsoft.com/office/drawing/2014/main" id="{039776D1-B494-A84B-AFDB-3152B4754110}"/>
              </a:ext>
            </a:extLst>
          </p:cNvPr>
          <p:cNvSpPr>
            <a:spLocks noGrp="1"/>
          </p:cNvSpPr>
          <p:nvPr>
            <p:ph idx="1"/>
          </p:nvPr>
        </p:nvSpPr>
        <p:spPr/>
        <p:txBody>
          <a:bodyPr>
            <a:normAutofit fontScale="85000" lnSpcReduction="10000"/>
          </a:bodyPr>
          <a:lstStyle/>
          <a:p>
            <a:pPr marL="0" indent="0">
              <a:buNone/>
            </a:pPr>
            <a:r>
              <a:rPr lang="en-US" dirty="0"/>
              <a:t>VistA Appointment Requests / VSE GUI</a:t>
            </a:r>
          </a:p>
          <a:p>
            <a:pPr lvl="1"/>
            <a:r>
              <a:rPr lang="en-US" dirty="0"/>
              <a:t>VIA/VistA appointment requests are not possible short-term (</a:t>
            </a:r>
            <a:r>
              <a:rPr lang="en-US" b="1" dirty="0"/>
              <a:t>ETA</a:t>
            </a:r>
            <a:r>
              <a:rPr lang="en-US" dirty="0"/>
              <a:t>: Q2 2021)</a:t>
            </a:r>
          </a:p>
          <a:p>
            <a:pPr lvl="1"/>
            <a:r>
              <a:rPr lang="en-US" dirty="0"/>
              <a:t>VSE GUI to manage Veteran-generated appointment requests by connecting to VA Mobile / ARS</a:t>
            </a:r>
          </a:p>
          <a:p>
            <a:pPr lvl="2"/>
            <a:r>
              <a:rPr lang="en-US" dirty="0"/>
              <a:t>Allows for sunsetting of Scheduling Manager (SM)</a:t>
            </a:r>
          </a:p>
          <a:p>
            <a:pPr marL="0" indent="0">
              <a:buNone/>
            </a:pPr>
            <a:r>
              <a:rPr lang="en-US" dirty="0"/>
              <a:t>Cerner Proxy User / Veteran Delegation</a:t>
            </a:r>
          </a:p>
          <a:p>
            <a:pPr lvl="1"/>
            <a:r>
              <a:rPr lang="en-US" dirty="0"/>
              <a:t>Upcoming request to support Veteran delegation through IAM to the </a:t>
            </a:r>
            <a:r>
              <a:rPr lang="en-US" i="1" u="sng" dirty="0"/>
              <a:t>My VA Health</a:t>
            </a:r>
            <a:r>
              <a:rPr lang="en-US" dirty="0"/>
              <a:t> Portal (i.e. Cerner </a:t>
            </a:r>
            <a:r>
              <a:rPr lang="en-US" dirty="0" err="1"/>
              <a:t>HealtheLife</a:t>
            </a:r>
            <a:r>
              <a:rPr lang="en-US" dirty="0"/>
              <a:t>)</a:t>
            </a:r>
          </a:p>
          <a:p>
            <a:pPr lvl="1"/>
            <a:r>
              <a:rPr lang="en-US" dirty="0"/>
              <a:t>Coordination with VA.gov &amp; MHV?</a:t>
            </a:r>
          </a:p>
          <a:p>
            <a:endParaRPr lang="en-US" dirty="0"/>
          </a:p>
          <a:p>
            <a:endParaRPr lang="en-US" dirty="0"/>
          </a:p>
          <a:p>
            <a:pPr lvl="1"/>
            <a:endParaRPr lang="en-US" dirty="0"/>
          </a:p>
        </p:txBody>
      </p:sp>
    </p:spTree>
    <p:extLst>
      <p:ext uri="{BB962C8B-B14F-4D97-AF65-F5344CB8AC3E}">
        <p14:creationId xmlns:p14="http://schemas.microsoft.com/office/powerpoint/2010/main" val="1833858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3EE15C-711E-AE40-9CDF-E546061F15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3" name="Text Placeholder 2">
            <a:extLst>
              <a:ext uri="{FF2B5EF4-FFF2-40B4-BE49-F238E27FC236}">
                <a16:creationId xmlns:a16="http://schemas.microsoft.com/office/drawing/2014/main" id="{BC7D9612-FFDC-544F-9459-2017CC6D96A7}"/>
              </a:ext>
            </a:extLst>
          </p:cNvPr>
          <p:cNvSpPr>
            <a:spLocks noGrp="1"/>
          </p:cNvSpPr>
          <p:nvPr>
            <p:ph type="body" idx="1"/>
          </p:nvPr>
        </p:nvSpPr>
        <p:spPr/>
        <p:txBody>
          <a:bodyPr/>
          <a:lstStyle/>
          <a:p>
            <a:r>
              <a:rPr lang="en-US" dirty="0">
                <a:solidFill>
                  <a:schemeClr val="bg1"/>
                </a:solidFill>
              </a:rPr>
              <a:t>Agenda:</a:t>
            </a:r>
          </a:p>
          <a:p>
            <a:pPr marL="742950" indent="-514350">
              <a:buAutoNum type="arabicPeriod"/>
            </a:pPr>
            <a:r>
              <a:rPr lang="en-US" dirty="0">
                <a:solidFill>
                  <a:schemeClr val="bg1"/>
                </a:solidFill>
              </a:rPr>
              <a:t>Meeting purpose</a:t>
            </a:r>
          </a:p>
          <a:p>
            <a:pPr marL="742950" indent="-514350">
              <a:buAutoNum type="arabicPeriod"/>
            </a:pPr>
            <a:r>
              <a:rPr lang="en-US" dirty="0">
                <a:solidFill>
                  <a:schemeClr val="bg1"/>
                </a:solidFill>
              </a:rPr>
              <a:t>PI planning reminder (Eric)</a:t>
            </a:r>
          </a:p>
          <a:p>
            <a:pPr marL="742950" indent="-514350">
              <a:buAutoNum type="arabicPeriod"/>
            </a:pPr>
            <a:r>
              <a:rPr lang="en-US" dirty="0">
                <a:solidFill>
                  <a:schemeClr val="bg1"/>
                </a:solidFill>
              </a:rPr>
              <a:t>Demos – front end &amp; backend</a:t>
            </a:r>
          </a:p>
          <a:p>
            <a:pPr marL="742950" indent="-514350">
              <a:buAutoNum type="arabicPeriod"/>
            </a:pPr>
            <a:r>
              <a:rPr lang="en-US" dirty="0">
                <a:solidFill>
                  <a:schemeClr val="bg1"/>
                </a:solidFill>
              </a:rPr>
              <a:t>Roadmap &amp; backlog review </a:t>
            </a:r>
          </a:p>
          <a:p>
            <a:pPr marL="742950" indent="-514350">
              <a:buAutoNum type="arabicPeriod"/>
            </a:pPr>
            <a:endParaRPr lang="en-US" dirty="0">
              <a:solidFill>
                <a:schemeClr val="bg1"/>
              </a:solidFill>
            </a:endParaRPr>
          </a:p>
        </p:txBody>
      </p:sp>
    </p:spTree>
    <p:extLst>
      <p:ext uri="{BB962C8B-B14F-4D97-AF65-F5344CB8AC3E}">
        <p14:creationId xmlns:p14="http://schemas.microsoft.com/office/powerpoint/2010/main" val="2011012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E4FC51-3EDD-174E-A583-50E2FEA39C35}"/>
              </a:ext>
            </a:extLst>
          </p:cNvPr>
          <p:cNvSpPr>
            <a:spLocks noGrp="1"/>
          </p:cNvSpPr>
          <p:nvPr>
            <p:ph type="title"/>
          </p:nvPr>
        </p:nvSpPr>
        <p:spPr/>
        <p:txBody>
          <a:bodyPr/>
          <a:lstStyle/>
          <a:p>
            <a:r>
              <a:rPr lang="en-US" dirty="0"/>
              <a:t>Recent Updates</a:t>
            </a:r>
          </a:p>
        </p:txBody>
      </p:sp>
      <p:sp>
        <p:nvSpPr>
          <p:cNvPr id="6" name="Content Placeholder 5">
            <a:extLst>
              <a:ext uri="{FF2B5EF4-FFF2-40B4-BE49-F238E27FC236}">
                <a16:creationId xmlns:a16="http://schemas.microsoft.com/office/drawing/2014/main" id="{96185D25-8E73-844A-B9EA-41AA314743B8}"/>
              </a:ext>
            </a:extLst>
          </p:cNvPr>
          <p:cNvSpPr>
            <a:spLocks noGrp="1"/>
          </p:cNvSpPr>
          <p:nvPr>
            <p:ph sz="half" idx="1"/>
          </p:nvPr>
        </p:nvSpPr>
        <p:spPr/>
        <p:txBody>
          <a:bodyPr>
            <a:normAutofit fontScale="25000" lnSpcReduction="20000"/>
          </a:bodyPr>
          <a:lstStyle/>
          <a:p>
            <a:pPr marL="0" indent="0">
              <a:buNone/>
            </a:pPr>
            <a:r>
              <a:rPr lang="en-US" sz="3600" u="sng" dirty="0"/>
              <a:t>Mobile Facility</a:t>
            </a:r>
            <a:r>
              <a:rPr lang="en-US" u="sng" dirty="0"/>
              <a:t> </a:t>
            </a:r>
          </a:p>
          <a:p>
            <a:pPr marL="0" indent="0">
              <a:buNone/>
            </a:pPr>
            <a:r>
              <a:rPr lang="en-US" sz="2700" b="1" dirty="0"/>
              <a:t>VAOSR-1183</a:t>
            </a:r>
            <a:r>
              <a:rPr lang="en-US" sz="2700" dirty="0"/>
              <a:t>: mobile-facility-service: JSP 3.3.1 upgrade	</a:t>
            </a:r>
          </a:p>
          <a:p>
            <a:pPr marL="0" indent="0">
              <a:buNone/>
            </a:pPr>
            <a:r>
              <a:rPr lang="en-US" sz="2700" b="1" dirty="0"/>
              <a:t>VAOSR-1124</a:t>
            </a:r>
            <a:r>
              <a:rPr lang="en-US" sz="2700" dirty="0"/>
              <a:t>: MFS v2: Update SRVDD for v2	</a:t>
            </a:r>
          </a:p>
          <a:p>
            <a:pPr marL="0" indent="0">
              <a:buNone/>
            </a:pPr>
            <a:r>
              <a:rPr lang="en-US" sz="2700" b="1" dirty="0"/>
              <a:t>VAOSR-1122</a:t>
            </a:r>
            <a:r>
              <a:rPr lang="en-US" sz="2700" dirty="0"/>
              <a:t>: MFS: Update to latest JSP	</a:t>
            </a:r>
          </a:p>
          <a:p>
            <a:pPr marL="0" indent="0">
              <a:buNone/>
            </a:pPr>
            <a:r>
              <a:rPr lang="en-US" sz="2700" b="1" dirty="0"/>
              <a:t>VAOSR-1120</a:t>
            </a:r>
            <a:r>
              <a:rPr lang="en-US" sz="2700" dirty="0"/>
              <a:t>: MFS: Add VistA security key enforcement for write operations</a:t>
            </a:r>
          </a:p>
          <a:p>
            <a:pPr marL="0" indent="0">
              <a:buNone/>
            </a:pPr>
            <a:endParaRPr lang="en-US" dirty="0"/>
          </a:p>
          <a:p>
            <a:pPr marL="0" indent="0">
              <a:buNone/>
            </a:pPr>
            <a:r>
              <a:rPr lang="en-US" sz="3600" u="sng" dirty="0"/>
              <a:t>VAR Resources</a:t>
            </a:r>
          </a:p>
          <a:p>
            <a:pPr marL="0" indent="0">
              <a:buNone/>
            </a:pPr>
            <a:r>
              <a:rPr lang="en-US" sz="2700" b="1" dirty="0"/>
              <a:t>VAOSR-1151</a:t>
            </a:r>
            <a:r>
              <a:rPr lang="en-US" sz="2700" dirty="0"/>
              <a:t>: Legacy Express Care URL Needs to Redirect to New UI	</a:t>
            </a:r>
          </a:p>
          <a:p>
            <a:pPr marL="0" indent="0">
              <a:buNone/>
            </a:pPr>
            <a:r>
              <a:rPr lang="en-US" sz="2700" b="1" dirty="0"/>
              <a:t>VAOSR-1184</a:t>
            </a:r>
            <a:r>
              <a:rPr lang="en-US" sz="2700" dirty="0"/>
              <a:t>: var-resources: JSP 3.3.1 upgrade	</a:t>
            </a:r>
          </a:p>
          <a:p>
            <a:pPr marL="0" indent="0">
              <a:buNone/>
            </a:pPr>
            <a:r>
              <a:rPr lang="en-US" sz="2700" b="1" dirty="0"/>
              <a:t>VAOSR-1094</a:t>
            </a:r>
            <a:r>
              <a:rPr lang="en-US" sz="2700" dirty="0"/>
              <a:t>: CERTUPD: Rebuild var-resources-v4:4.x for </a:t>
            </a:r>
            <a:r>
              <a:rPr lang="en-US" sz="2700" dirty="0" err="1"/>
              <a:t>truststore</a:t>
            </a:r>
            <a:r>
              <a:rPr lang="en-US" sz="2700" dirty="0"/>
              <a:t> updates	</a:t>
            </a:r>
          </a:p>
          <a:p>
            <a:pPr marL="0" indent="0">
              <a:buNone/>
            </a:pPr>
            <a:r>
              <a:rPr lang="en-US" sz="2700" b="1" dirty="0"/>
              <a:t>VAOSR-1083</a:t>
            </a:r>
            <a:r>
              <a:rPr lang="en-US" sz="2700" dirty="0"/>
              <a:t>: VAR Resources: Update </a:t>
            </a:r>
            <a:r>
              <a:rPr lang="en-US" sz="2700" dirty="0" err="1"/>
              <a:t>EmailNotificationWorker</a:t>
            </a:r>
            <a:r>
              <a:rPr lang="en-US" sz="2700" dirty="0"/>
              <a:t> to use numeric detail code	</a:t>
            </a:r>
          </a:p>
          <a:p>
            <a:pPr marL="0" indent="0">
              <a:buNone/>
            </a:pPr>
            <a:r>
              <a:rPr lang="en-US" sz="2700" b="1" dirty="0"/>
              <a:t>VAOSR-1044</a:t>
            </a:r>
            <a:r>
              <a:rPr lang="en-US" sz="2700" dirty="0"/>
              <a:t>: VAR Resources: Add numeric Detail Code identifier column to VAR DB	</a:t>
            </a:r>
          </a:p>
          <a:p>
            <a:pPr marL="0" indent="0">
              <a:buNone/>
            </a:pPr>
            <a:r>
              <a:rPr lang="en-US" sz="2700" b="1" dirty="0"/>
              <a:t>VAOSR-1043</a:t>
            </a:r>
            <a:r>
              <a:rPr lang="en-US" sz="2700" dirty="0"/>
              <a:t>: VAR Resources: Remove SM CC Booked Appointments Repository	</a:t>
            </a:r>
          </a:p>
          <a:p>
            <a:pPr marL="0" indent="0">
              <a:buNone/>
            </a:pPr>
            <a:r>
              <a:rPr lang="en-US" sz="2700" b="1" dirty="0"/>
              <a:t>VAOSR-1023</a:t>
            </a:r>
            <a:r>
              <a:rPr lang="en-US" sz="2700" dirty="0"/>
              <a:t>: Modify (or create new) request-limit endpoint to allow multiple sites and return array</a:t>
            </a:r>
          </a:p>
          <a:p>
            <a:pPr marL="0" indent="0">
              <a:buNone/>
            </a:pPr>
            <a:r>
              <a:rPr lang="en-US" sz="2700" b="1" dirty="0"/>
              <a:t>VAOSR-1019</a:t>
            </a:r>
            <a:r>
              <a:rPr lang="en-US" sz="2700" dirty="0"/>
              <a:t>: OIS review for VAR Resources 4.22	</a:t>
            </a:r>
          </a:p>
          <a:p>
            <a:pPr marL="0" indent="0">
              <a:buNone/>
            </a:pPr>
            <a:r>
              <a:rPr lang="en-US" sz="2700" b="1" dirty="0"/>
              <a:t>VAOSR-1010</a:t>
            </a:r>
            <a:r>
              <a:rPr lang="en-US" sz="2700" dirty="0"/>
              <a:t>: Error when submitting Express Care request with non-CDW facility name	</a:t>
            </a:r>
          </a:p>
          <a:p>
            <a:pPr marL="0" indent="0">
              <a:buNone/>
            </a:pPr>
            <a:endParaRPr lang="en-US" dirty="0"/>
          </a:p>
          <a:p>
            <a:pPr marL="0" indent="0">
              <a:buNone/>
            </a:pPr>
            <a:r>
              <a:rPr lang="en-US" sz="3600" u="sng" dirty="0"/>
              <a:t>HSRM</a:t>
            </a:r>
            <a:r>
              <a:rPr lang="en-US" dirty="0"/>
              <a:t> </a:t>
            </a:r>
          </a:p>
          <a:p>
            <a:pPr marL="0" indent="0">
              <a:buNone/>
            </a:pPr>
            <a:r>
              <a:rPr lang="en-US" sz="2700" b="1" dirty="0"/>
              <a:t>VAOSR-1101</a:t>
            </a:r>
            <a:r>
              <a:rPr lang="en-US" sz="2700" dirty="0"/>
              <a:t>: write </a:t>
            </a:r>
            <a:r>
              <a:rPr lang="en-US" sz="2700" dirty="0" err="1"/>
              <a:t>srvdd</a:t>
            </a:r>
            <a:r>
              <a:rPr lang="en-US" sz="2700" dirty="0"/>
              <a:t> for Mobile-</a:t>
            </a:r>
            <a:r>
              <a:rPr lang="en-US" sz="2700" dirty="0" err="1"/>
              <a:t>hsrm</a:t>
            </a:r>
            <a:r>
              <a:rPr lang="en-US" sz="2700" dirty="0"/>
              <a:t>-service</a:t>
            </a:r>
          </a:p>
          <a:p>
            <a:pPr marL="0" indent="0">
              <a:buNone/>
            </a:pPr>
            <a:endParaRPr lang="en-US" dirty="0"/>
          </a:p>
        </p:txBody>
      </p:sp>
      <p:sp>
        <p:nvSpPr>
          <p:cNvPr id="2" name="Content Placeholder 1">
            <a:extLst>
              <a:ext uri="{FF2B5EF4-FFF2-40B4-BE49-F238E27FC236}">
                <a16:creationId xmlns:a16="http://schemas.microsoft.com/office/drawing/2014/main" id="{41668463-884F-5245-AC86-65454B50B174}"/>
              </a:ext>
            </a:extLst>
          </p:cNvPr>
          <p:cNvSpPr>
            <a:spLocks noGrp="1"/>
          </p:cNvSpPr>
          <p:nvPr>
            <p:ph sz="half" idx="2"/>
          </p:nvPr>
        </p:nvSpPr>
        <p:spPr/>
        <p:txBody>
          <a:bodyPr>
            <a:normAutofit fontScale="25000" lnSpcReduction="20000"/>
          </a:bodyPr>
          <a:lstStyle/>
          <a:p>
            <a:pPr marL="0" indent="0">
              <a:buNone/>
            </a:pPr>
            <a:r>
              <a:rPr lang="en-US" sz="3600" u="sng" dirty="0"/>
              <a:t>Appointment Request Service (ARS)</a:t>
            </a:r>
          </a:p>
          <a:p>
            <a:pPr marL="0" indent="0">
              <a:buNone/>
            </a:pPr>
            <a:r>
              <a:rPr lang="en-US" sz="2700" b="1" dirty="0"/>
              <a:t>VAOSR-1178</a:t>
            </a:r>
            <a:r>
              <a:rPr lang="en-US" sz="2700" dirty="0"/>
              <a:t>: Re-create Appointment Request Service Repository	</a:t>
            </a:r>
          </a:p>
          <a:p>
            <a:pPr marL="0" indent="0">
              <a:buNone/>
            </a:pPr>
            <a:r>
              <a:rPr lang="en-US" sz="2700" b="1" dirty="0"/>
              <a:t>VAOSR-1153</a:t>
            </a:r>
            <a:r>
              <a:rPr lang="en-US" sz="2700" dirty="0"/>
              <a:t>: Write SRVDD for ARS	</a:t>
            </a:r>
          </a:p>
          <a:p>
            <a:pPr marL="0" indent="0">
              <a:buNone/>
            </a:pPr>
            <a:r>
              <a:rPr lang="en-US" sz="2700" b="1" dirty="0"/>
              <a:t>VAOSR-1129</a:t>
            </a:r>
            <a:r>
              <a:rPr lang="en-US" sz="2700" dirty="0"/>
              <a:t>: ARS: redesign contract around </a:t>
            </a:r>
            <a:r>
              <a:rPr lang="en-US" sz="2700" dirty="0" err="1"/>
              <a:t>vaos</a:t>
            </a:r>
            <a:r>
              <a:rPr lang="en-US" sz="2700" dirty="0"/>
              <a:t>-service appointment model	</a:t>
            </a:r>
          </a:p>
          <a:p>
            <a:pPr marL="0" indent="0">
              <a:buNone/>
            </a:pPr>
            <a:r>
              <a:rPr lang="en-US" sz="2700" b="1" dirty="0"/>
              <a:t>VAOSR-1131</a:t>
            </a:r>
            <a:r>
              <a:rPr lang="en-US" sz="2700" dirty="0"/>
              <a:t>: Submit SRVDD to ARB </a:t>
            </a:r>
          </a:p>
          <a:p>
            <a:pPr marL="0" indent="0">
              <a:buNone/>
            </a:pPr>
            <a:endParaRPr lang="en-US" dirty="0"/>
          </a:p>
          <a:p>
            <a:pPr marL="0" indent="0">
              <a:buNone/>
            </a:pPr>
            <a:r>
              <a:rPr lang="en-US" sz="3600" u="sng" dirty="0"/>
              <a:t>Enterprise Appointment Service (EAS)</a:t>
            </a:r>
          </a:p>
          <a:p>
            <a:pPr marL="0" indent="0">
              <a:buNone/>
            </a:pPr>
            <a:r>
              <a:rPr lang="en-US" sz="2700" b="1" dirty="0"/>
              <a:t>VAOSR-985</a:t>
            </a:r>
            <a:r>
              <a:rPr lang="en-US" sz="2700" dirty="0"/>
              <a:t>: EAS: Forward requests to VSP Location	</a:t>
            </a:r>
          </a:p>
          <a:p>
            <a:pPr marL="0" indent="0">
              <a:buNone/>
            </a:pPr>
            <a:endParaRPr lang="en-US" dirty="0"/>
          </a:p>
          <a:p>
            <a:pPr marL="0" indent="0">
              <a:buNone/>
            </a:pPr>
            <a:r>
              <a:rPr lang="en-US" sz="3600" u="sng" dirty="0"/>
              <a:t>Mobile Appointment Service (MAS)</a:t>
            </a:r>
          </a:p>
          <a:p>
            <a:pPr marL="0" indent="0">
              <a:buNone/>
            </a:pPr>
            <a:r>
              <a:rPr lang="en-US" sz="2700" b="1" dirty="0"/>
              <a:t>VAOSR-1179</a:t>
            </a:r>
            <a:r>
              <a:rPr lang="en-US" sz="2700" dirty="0"/>
              <a:t>: MAS: Replace </a:t>
            </a:r>
            <a:r>
              <a:rPr lang="en-US" sz="2700" dirty="0" err="1"/>
              <a:t>cdw</a:t>
            </a:r>
            <a:r>
              <a:rPr lang="en-US" sz="2700" dirty="0"/>
              <a:t>-service with </a:t>
            </a:r>
            <a:r>
              <a:rPr lang="en-US" sz="2700" dirty="0" err="1"/>
              <a:t>mockserver</a:t>
            </a:r>
            <a:r>
              <a:rPr lang="en-US" sz="2700" dirty="0"/>
              <a:t> for testing	</a:t>
            </a:r>
          </a:p>
          <a:p>
            <a:pPr marL="0" indent="0">
              <a:buNone/>
            </a:pPr>
            <a:r>
              <a:rPr lang="en-US" sz="2700" b="1" dirty="0"/>
              <a:t>VAOSR-1166</a:t>
            </a:r>
            <a:r>
              <a:rPr lang="en-US" sz="2700" dirty="0"/>
              <a:t>: MAS: Filter appointments for veterans if the clinic name is prefixed with "XX"	</a:t>
            </a:r>
          </a:p>
          <a:p>
            <a:pPr marL="0" indent="0">
              <a:buNone/>
            </a:pPr>
            <a:r>
              <a:rPr lang="en-US" sz="2700" b="1" dirty="0"/>
              <a:t>VAOSR-1139</a:t>
            </a:r>
            <a:r>
              <a:rPr lang="en-US" sz="2700" dirty="0"/>
              <a:t>: MAS: </a:t>
            </a:r>
            <a:r>
              <a:rPr lang="en-US" sz="2700" dirty="0" err="1"/>
              <a:t>timezone</a:t>
            </a:r>
            <a:r>
              <a:rPr lang="en-US" sz="2700" dirty="0"/>
              <a:t> needs to be mapped to a string 	</a:t>
            </a:r>
          </a:p>
          <a:p>
            <a:pPr marL="0" indent="0">
              <a:buNone/>
            </a:pPr>
            <a:r>
              <a:rPr lang="en-US" sz="2700" b="1" dirty="0"/>
              <a:t>VAOSR-1103</a:t>
            </a:r>
            <a:r>
              <a:rPr lang="en-US" sz="2700" dirty="0"/>
              <a:t>: MAS: Filter clinics for veterans that start with "ZZ" and not "ZZ-"	</a:t>
            </a:r>
          </a:p>
          <a:p>
            <a:pPr marL="0" indent="0">
              <a:buNone/>
            </a:pPr>
            <a:r>
              <a:rPr lang="en-US" sz="2700" b="1" dirty="0"/>
              <a:t>VAOSR-1080</a:t>
            </a:r>
            <a:r>
              <a:rPr lang="en-US" sz="2700" dirty="0"/>
              <a:t>: Deploy MAS 1.20.0	</a:t>
            </a:r>
          </a:p>
          <a:p>
            <a:pPr marL="0" indent="0">
              <a:buNone/>
            </a:pPr>
            <a:r>
              <a:rPr lang="en-US" sz="2700" b="1" dirty="0"/>
              <a:t>VAOSR-1079</a:t>
            </a:r>
            <a:r>
              <a:rPr lang="en-US" sz="2700" dirty="0"/>
              <a:t>: MAS: Add data source failure logging	</a:t>
            </a:r>
          </a:p>
          <a:p>
            <a:pPr marL="0" indent="0">
              <a:buNone/>
            </a:pPr>
            <a:r>
              <a:rPr lang="en-US" sz="2700" b="1" dirty="0"/>
              <a:t>VAOSR-1029</a:t>
            </a:r>
            <a:r>
              <a:rPr lang="en-US" sz="2700" dirty="0"/>
              <a:t>: Research MAS error code response 	</a:t>
            </a:r>
          </a:p>
          <a:p>
            <a:pPr marL="0" indent="0">
              <a:buNone/>
            </a:pPr>
            <a:r>
              <a:rPr lang="en-US" sz="2700" b="1" dirty="0"/>
              <a:t>VAOSR-1164</a:t>
            </a:r>
            <a:r>
              <a:rPr lang="en-US" sz="2700" dirty="0"/>
              <a:t>: MAS: Design v2 contract	</a:t>
            </a:r>
          </a:p>
          <a:p>
            <a:pPr marL="0" indent="0">
              <a:buNone/>
            </a:pPr>
            <a:endParaRPr lang="en-US" dirty="0"/>
          </a:p>
        </p:txBody>
      </p:sp>
    </p:spTree>
    <p:extLst>
      <p:ext uri="{BB962C8B-B14F-4D97-AF65-F5344CB8AC3E}">
        <p14:creationId xmlns:p14="http://schemas.microsoft.com/office/powerpoint/2010/main" val="1810320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D49B-39FD-BF42-AE66-EA64B80C9F02}"/>
              </a:ext>
            </a:extLst>
          </p:cNvPr>
          <p:cNvSpPr>
            <a:spLocks noGrp="1"/>
          </p:cNvSpPr>
          <p:nvPr>
            <p:ph type="title"/>
          </p:nvPr>
        </p:nvSpPr>
        <p:spPr/>
        <p:txBody>
          <a:bodyPr/>
          <a:lstStyle/>
          <a:p>
            <a:r>
              <a:rPr lang="en-US" dirty="0"/>
              <a:t>VAOS v1 Streamlined Interface</a:t>
            </a:r>
          </a:p>
        </p:txBody>
      </p:sp>
      <p:sp>
        <p:nvSpPr>
          <p:cNvPr id="4" name="Text Placeholder 3">
            <a:extLst>
              <a:ext uri="{FF2B5EF4-FFF2-40B4-BE49-F238E27FC236}">
                <a16:creationId xmlns:a16="http://schemas.microsoft.com/office/drawing/2014/main" id="{39B9E41F-9E3D-2142-B136-018084CC3881}"/>
              </a:ext>
            </a:extLst>
          </p:cNvPr>
          <p:cNvSpPr>
            <a:spLocks noGrp="1"/>
          </p:cNvSpPr>
          <p:nvPr>
            <p:ph type="body" sz="half" idx="2"/>
          </p:nvPr>
        </p:nvSpPr>
        <p:spPr/>
        <p:txBody>
          <a:bodyPr/>
          <a:lstStyle/>
          <a:p>
            <a:pPr marL="214313" indent="-214313">
              <a:buFont typeface="Arial" panose="020B0604020202020204" pitchFamily="34" charset="0"/>
              <a:buChar char="•"/>
            </a:pPr>
            <a:r>
              <a:rPr lang="en-US" b="1" dirty="0"/>
              <a:t>*Draft Interface Definition*</a:t>
            </a:r>
          </a:p>
          <a:p>
            <a:pPr marL="214313" indent="-214313">
              <a:buFont typeface="Arial" panose="020B0604020202020204" pitchFamily="34" charset="0"/>
              <a:buChar char="•"/>
            </a:pPr>
            <a:r>
              <a:rPr lang="en-US" dirty="0"/>
              <a:t>Simplified appointment-centric interface</a:t>
            </a:r>
          </a:p>
          <a:p>
            <a:pPr marL="557213" lvl="1" indent="-214313">
              <a:buFont typeface="Arial" panose="020B0604020202020204" pitchFamily="34" charset="0"/>
              <a:buChar char="•"/>
            </a:pPr>
            <a:r>
              <a:rPr lang="en-US" dirty="0"/>
              <a:t>Supports VistA/Clinic and CC Appointments</a:t>
            </a:r>
          </a:p>
          <a:p>
            <a:pPr marL="557213" lvl="1" indent="-214313">
              <a:buFont typeface="Arial" panose="020B0604020202020204" pitchFamily="34" charset="0"/>
              <a:buChar char="•"/>
            </a:pPr>
            <a:r>
              <a:rPr lang="en-US" dirty="0"/>
              <a:t>"FHIR-like" interface</a:t>
            </a:r>
          </a:p>
          <a:p>
            <a:pPr marL="557213" lvl="1" indent="-214313">
              <a:buFont typeface="Arial" panose="020B0604020202020204" pitchFamily="34" charset="0"/>
              <a:buChar char="•"/>
            </a:pPr>
            <a:r>
              <a:rPr lang="en-US" dirty="0"/>
              <a:t>Path to supporting Cerner appointments</a:t>
            </a:r>
          </a:p>
          <a:p>
            <a:pPr marL="214313" indent="-214313">
              <a:buFont typeface="Arial" panose="020B0604020202020204" pitchFamily="34" charset="0"/>
              <a:buChar char="•"/>
            </a:pPr>
            <a:r>
              <a:rPr lang="en-US" dirty="0"/>
              <a:t>Moves facility scheduling information and policy to Mobile Facility Service (MFS)</a:t>
            </a:r>
          </a:p>
          <a:p>
            <a:pPr marL="214313" indent="-214313">
              <a:buFont typeface="Arial" panose="020B0604020202020204" pitchFamily="34" charset="0"/>
              <a:buChar char="•"/>
            </a:pPr>
            <a:r>
              <a:rPr lang="en-US" dirty="0"/>
              <a:t>Delegates system-specific appointment management logic to Mobile Appointment Service (MAS)</a:t>
            </a:r>
          </a:p>
          <a:p>
            <a:pPr marL="214313" indent="-214313">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6C6EC2E2-7610-AD4E-AEB0-5071AFD359EB}"/>
              </a:ext>
            </a:extLst>
          </p:cNvPr>
          <p:cNvPicPr>
            <a:picLocks noChangeAspect="1"/>
          </p:cNvPicPr>
          <p:nvPr/>
        </p:nvPicPr>
        <p:blipFill>
          <a:blip r:embed="rId2"/>
          <a:stretch>
            <a:fillRect/>
          </a:stretch>
        </p:blipFill>
        <p:spPr>
          <a:xfrm>
            <a:off x="4084983" y="271945"/>
            <a:ext cx="4813024" cy="4599611"/>
          </a:xfrm>
          <a:prstGeom prst="rect">
            <a:avLst/>
          </a:prstGeom>
        </p:spPr>
      </p:pic>
    </p:spTree>
    <p:extLst>
      <p:ext uri="{BB962C8B-B14F-4D97-AF65-F5344CB8AC3E}">
        <p14:creationId xmlns:p14="http://schemas.microsoft.com/office/powerpoint/2010/main" val="1086114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E25243-59DD-8D4E-959B-DD755D10D0A5}"/>
              </a:ext>
            </a:extLst>
          </p:cNvPr>
          <p:cNvSpPr>
            <a:spLocks noGrp="1"/>
          </p:cNvSpPr>
          <p:nvPr>
            <p:ph type="title"/>
          </p:nvPr>
        </p:nvSpPr>
        <p:spPr/>
        <p:txBody>
          <a:bodyPr/>
          <a:lstStyle/>
          <a:p>
            <a:r>
              <a:rPr lang="en-US" dirty="0"/>
              <a:t>Critical updates, action items, decisions, &amp; questions</a:t>
            </a:r>
          </a:p>
        </p:txBody>
      </p:sp>
      <p:sp>
        <p:nvSpPr>
          <p:cNvPr id="4" name="Slide Number Placeholder 3">
            <a:extLst>
              <a:ext uri="{FF2B5EF4-FFF2-40B4-BE49-F238E27FC236}">
                <a16:creationId xmlns:a16="http://schemas.microsoft.com/office/drawing/2014/main" id="{7C259E4E-EEDA-8C4A-9D86-FE6C2497AD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3810934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70A4-DB8C-384F-8A4E-7C8E49A547D6}"/>
              </a:ext>
            </a:extLst>
          </p:cNvPr>
          <p:cNvSpPr>
            <a:spLocks noGrp="1"/>
          </p:cNvSpPr>
          <p:nvPr>
            <p:ph type="title"/>
          </p:nvPr>
        </p:nvSpPr>
        <p:spPr/>
        <p:txBody>
          <a:bodyPr/>
          <a:lstStyle/>
          <a:p>
            <a:r>
              <a:rPr lang="en-US" dirty="0"/>
              <a:t>Critical updates </a:t>
            </a:r>
          </a:p>
        </p:txBody>
      </p:sp>
      <p:sp>
        <p:nvSpPr>
          <p:cNvPr id="3" name="Text Placeholder 2">
            <a:extLst>
              <a:ext uri="{FF2B5EF4-FFF2-40B4-BE49-F238E27FC236}">
                <a16:creationId xmlns:a16="http://schemas.microsoft.com/office/drawing/2014/main" id="{D2472E63-0AAE-2B4E-BD3B-B84EF1D10B96}"/>
              </a:ext>
            </a:extLst>
          </p:cNvPr>
          <p:cNvSpPr>
            <a:spLocks noGrp="1"/>
          </p:cNvSpPr>
          <p:nvPr>
            <p:ph type="body" idx="1"/>
          </p:nvPr>
        </p:nvSpPr>
        <p:spPr>
          <a:xfrm>
            <a:off x="457200" y="1276351"/>
            <a:ext cx="8229600" cy="3352800"/>
          </a:xfrm>
        </p:spPr>
        <p:txBody>
          <a:bodyPr/>
          <a:lstStyle/>
          <a:p>
            <a:r>
              <a:rPr lang="en-US" dirty="0"/>
              <a:t>PI Planning is the week of October 26. Please try to join an </a:t>
            </a:r>
            <a:r>
              <a:rPr lang="en-US" dirty="0" err="1"/>
              <a:t>Invision</a:t>
            </a:r>
            <a:r>
              <a:rPr lang="en-US" dirty="0"/>
              <a:t> Freehand practice session prior to the PI planning. </a:t>
            </a:r>
          </a:p>
          <a:p>
            <a:endParaRPr lang="en-US" dirty="0"/>
          </a:p>
          <a:p>
            <a:endParaRPr lang="en-US" dirty="0"/>
          </a:p>
        </p:txBody>
      </p:sp>
      <p:sp>
        <p:nvSpPr>
          <p:cNvPr id="4" name="Slide Number Placeholder 3">
            <a:extLst>
              <a:ext uri="{FF2B5EF4-FFF2-40B4-BE49-F238E27FC236}">
                <a16:creationId xmlns:a16="http://schemas.microsoft.com/office/drawing/2014/main" id="{FB29D2FF-5610-9647-96F7-2CF45B346A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Text Placeholder 4">
            <a:extLst>
              <a:ext uri="{FF2B5EF4-FFF2-40B4-BE49-F238E27FC236}">
                <a16:creationId xmlns:a16="http://schemas.microsoft.com/office/drawing/2014/main" id="{F5D94D71-3A93-B646-AA17-817E0C2FC03F}"/>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4007872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B26A-BA11-E946-A20D-564230BC4F50}"/>
              </a:ext>
            </a:extLst>
          </p:cNvPr>
          <p:cNvSpPr>
            <a:spLocks noGrp="1"/>
          </p:cNvSpPr>
          <p:nvPr>
            <p:ph type="title"/>
          </p:nvPr>
        </p:nvSpPr>
        <p:spPr/>
        <p:txBody>
          <a:bodyPr/>
          <a:lstStyle/>
          <a:p>
            <a:r>
              <a:rPr lang="en-US" dirty="0"/>
              <a:t>Action Items, Questions, &amp; Decisions: VVC</a:t>
            </a:r>
          </a:p>
        </p:txBody>
      </p:sp>
      <p:sp>
        <p:nvSpPr>
          <p:cNvPr id="3" name="Text Placeholder 2">
            <a:extLst>
              <a:ext uri="{FF2B5EF4-FFF2-40B4-BE49-F238E27FC236}">
                <a16:creationId xmlns:a16="http://schemas.microsoft.com/office/drawing/2014/main" id="{F6D1EEA5-5704-7146-A9B2-A36578E7EA5A}"/>
              </a:ext>
            </a:extLst>
          </p:cNvPr>
          <p:cNvSpPr>
            <a:spLocks noGrp="1"/>
          </p:cNvSpPr>
          <p:nvPr>
            <p:ph type="body" idx="1"/>
          </p:nvPr>
        </p:nvSpPr>
        <p:spPr/>
        <p:txBody>
          <a:bodyPr/>
          <a:lstStyle/>
          <a:p>
            <a:pPr>
              <a:buFont typeface="Wingdings" pitchFamily="2" charset="2"/>
              <a:buChar char="q"/>
            </a:pPr>
            <a:r>
              <a:rPr lang="en-US" sz="1600" b="1" dirty="0"/>
              <a:t>Mike’s team to determine if VVS service offers the name of Atlas facilities</a:t>
            </a:r>
            <a:r>
              <a:rPr lang="en-US" sz="1600" dirty="0"/>
              <a:t>: Currently, the front end is not able to show a Veteran the name of the location for an ATLAS appointment (i.e. Walmart), only the address. If the name is available, we can determine how to add it; if not, we will need to add it to the table. </a:t>
            </a:r>
          </a:p>
          <a:p>
            <a:pPr>
              <a:buFont typeface="Wingdings" pitchFamily="2" charset="2"/>
              <a:buChar char="q"/>
            </a:pPr>
            <a:r>
              <a:rPr lang="en-US" sz="1600" b="1" dirty="0"/>
              <a:t>Kay</a:t>
            </a:r>
            <a:r>
              <a:rPr lang="en-US" sz="1600" dirty="0"/>
              <a:t> to follow up on the outstanding questions about static/dynamic links for VA Video Connect appointments on a GFE </a:t>
            </a:r>
            <a:r>
              <a:rPr lang="en-US" sz="1600" dirty="0" err="1"/>
              <a:t>ipad</a:t>
            </a:r>
            <a:r>
              <a:rPr lang="en-US" sz="1600" dirty="0"/>
              <a:t>. </a:t>
            </a:r>
          </a:p>
          <a:p>
            <a:pPr lvl="1"/>
            <a:r>
              <a:rPr lang="en-US" sz="1600" dirty="0"/>
              <a:t>In early calendar year 2021 the static iPad links will be replaced with dynamic iPad links that are sent to the VA provided iPad. This work will be coordinated with the ROES integration work.</a:t>
            </a:r>
          </a:p>
          <a:p>
            <a:pPr>
              <a:buFont typeface="Wingdings" pitchFamily="2" charset="2"/>
              <a:buChar char="q"/>
            </a:pPr>
            <a:r>
              <a:rPr lang="en-US" sz="1600" b="1" dirty="0"/>
              <a:t>Lauren</a:t>
            </a:r>
            <a:r>
              <a:rPr lang="en-US" sz="1600" dirty="0"/>
              <a:t> to connect Nancy, Dr. Galpin, Dr. Murphy to VA.gov identity team to discuss further how a mobile GFE iPad user could be able to use a dynamic link from an authenticated experience. </a:t>
            </a:r>
            <a:endParaRPr lang="en-US" sz="1600" b="1" dirty="0"/>
          </a:p>
          <a:p>
            <a:pPr>
              <a:buFont typeface="Wingdings" pitchFamily="2" charset="2"/>
              <a:buChar char="q"/>
            </a:pPr>
            <a:endParaRPr lang="en-US" sz="1600" b="1" dirty="0"/>
          </a:p>
          <a:p>
            <a:pPr>
              <a:buFont typeface="Wingdings" pitchFamily="2" charset="2"/>
              <a:buChar char="q"/>
            </a:pPr>
            <a:endParaRPr lang="en-US" sz="1600" dirty="0"/>
          </a:p>
        </p:txBody>
      </p:sp>
      <p:sp>
        <p:nvSpPr>
          <p:cNvPr id="4" name="Slide Number Placeholder 3">
            <a:extLst>
              <a:ext uri="{FF2B5EF4-FFF2-40B4-BE49-F238E27FC236}">
                <a16:creationId xmlns:a16="http://schemas.microsoft.com/office/drawing/2014/main" id="{ABFA9A14-BB50-3A47-970A-DDD89CDF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Text Placeholder 4">
            <a:extLst>
              <a:ext uri="{FF2B5EF4-FFF2-40B4-BE49-F238E27FC236}">
                <a16:creationId xmlns:a16="http://schemas.microsoft.com/office/drawing/2014/main" id="{332F7870-8CF0-E14E-918F-C71803FAF63C}"/>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198838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B26A-BA11-E946-A20D-564230BC4F50}"/>
              </a:ext>
            </a:extLst>
          </p:cNvPr>
          <p:cNvSpPr>
            <a:spLocks noGrp="1"/>
          </p:cNvSpPr>
          <p:nvPr>
            <p:ph type="title"/>
          </p:nvPr>
        </p:nvSpPr>
        <p:spPr>
          <a:xfrm>
            <a:off x="457199" y="514350"/>
            <a:ext cx="8574833" cy="629840"/>
          </a:xfrm>
        </p:spPr>
        <p:txBody>
          <a:bodyPr/>
          <a:lstStyle/>
          <a:p>
            <a:r>
              <a:rPr lang="en-US" dirty="0"/>
              <a:t>Action Items, Questions, &amp; Decisions: Cerner handoff</a:t>
            </a:r>
          </a:p>
        </p:txBody>
      </p:sp>
      <p:sp>
        <p:nvSpPr>
          <p:cNvPr id="3" name="Text Placeholder 2">
            <a:extLst>
              <a:ext uri="{FF2B5EF4-FFF2-40B4-BE49-F238E27FC236}">
                <a16:creationId xmlns:a16="http://schemas.microsoft.com/office/drawing/2014/main" id="{F6D1EEA5-5704-7146-A9B2-A36578E7EA5A}"/>
              </a:ext>
            </a:extLst>
          </p:cNvPr>
          <p:cNvSpPr>
            <a:spLocks noGrp="1"/>
          </p:cNvSpPr>
          <p:nvPr>
            <p:ph type="body" idx="1"/>
          </p:nvPr>
        </p:nvSpPr>
        <p:spPr/>
        <p:txBody>
          <a:bodyPr/>
          <a:lstStyle/>
          <a:p>
            <a:pPr>
              <a:buFont typeface="Wingdings" pitchFamily="2" charset="2"/>
              <a:buChar char="ü"/>
            </a:pPr>
            <a:r>
              <a:rPr lang="en-US" sz="1600" dirty="0"/>
              <a:t>Lauren provided content to Donna Alexander on the Cerner team so they can link back to VAOS for community care access.</a:t>
            </a:r>
          </a:p>
          <a:p>
            <a:pPr>
              <a:buFont typeface="Wingdings" pitchFamily="2" charset="2"/>
              <a:buChar char="ü"/>
            </a:pPr>
            <a:r>
              <a:rPr lang="en-US" sz="1600" dirty="0"/>
              <a:t>Dr. Greenstone signed off on the updated Cerner handoff from VAOS to My VA health to preserve the community care experience. </a:t>
            </a:r>
          </a:p>
        </p:txBody>
      </p:sp>
      <p:sp>
        <p:nvSpPr>
          <p:cNvPr id="4" name="Slide Number Placeholder 3">
            <a:extLst>
              <a:ext uri="{FF2B5EF4-FFF2-40B4-BE49-F238E27FC236}">
                <a16:creationId xmlns:a16="http://schemas.microsoft.com/office/drawing/2014/main" id="{ABFA9A14-BB50-3A47-970A-DDD89CDF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5" name="Text Placeholder 4">
            <a:extLst>
              <a:ext uri="{FF2B5EF4-FFF2-40B4-BE49-F238E27FC236}">
                <a16:creationId xmlns:a16="http://schemas.microsoft.com/office/drawing/2014/main" id="{332F7870-8CF0-E14E-918F-C71803FAF63C}"/>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644768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B26A-BA11-E946-A20D-564230BC4F50}"/>
              </a:ext>
            </a:extLst>
          </p:cNvPr>
          <p:cNvSpPr>
            <a:spLocks noGrp="1"/>
          </p:cNvSpPr>
          <p:nvPr>
            <p:ph type="title"/>
          </p:nvPr>
        </p:nvSpPr>
        <p:spPr>
          <a:xfrm>
            <a:off x="457199" y="514350"/>
            <a:ext cx="8574833" cy="629840"/>
          </a:xfrm>
        </p:spPr>
        <p:txBody>
          <a:bodyPr/>
          <a:lstStyle/>
          <a:p>
            <a:r>
              <a:rPr lang="en-US" dirty="0"/>
              <a:t>Action Items, Questions, &amp; Decisions: </a:t>
            </a:r>
            <a:br>
              <a:rPr lang="en-US" dirty="0"/>
            </a:br>
            <a:r>
              <a:rPr lang="en-US" dirty="0"/>
              <a:t>Facility Selection &amp; Feedback</a:t>
            </a:r>
          </a:p>
        </p:txBody>
      </p:sp>
      <p:sp>
        <p:nvSpPr>
          <p:cNvPr id="3" name="Text Placeholder 2">
            <a:extLst>
              <a:ext uri="{FF2B5EF4-FFF2-40B4-BE49-F238E27FC236}">
                <a16:creationId xmlns:a16="http://schemas.microsoft.com/office/drawing/2014/main" id="{F6D1EEA5-5704-7146-A9B2-A36578E7EA5A}"/>
              </a:ext>
            </a:extLst>
          </p:cNvPr>
          <p:cNvSpPr>
            <a:spLocks noGrp="1"/>
          </p:cNvSpPr>
          <p:nvPr>
            <p:ph type="body" idx="1"/>
          </p:nvPr>
        </p:nvSpPr>
        <p:spPr>
          <a:xfrm>
            <a:off x="457200" y="1670179"/>
            <a:ext cx="7543800" cy="2958971"/>
          </a:xfrm>
        </p:spPr>
        <p:txBody>
          <a:bodyPr/>
          <a:lstStyle/>
          <a:p>
            <a:pPr>
              <a:buFont typeface="Arial" panose="020B0604020202020204" pitchFamily="34" charset="0"/>
              <a:buChar char="•"/>
            </a:pPr>
            <a:r>
              <a:rPr lang="en-US" sz="1600" dirty="0" err="1"/>
              <a:t>Lenae</a:t>
            </a:r>
            <a:r>
              <a:rPr lang="en-US" sz="1600" dirty="0"/>
              <a:t> delineated the feedback loop and how we are addressing some of the feedback about facility selection in the front end. </a:t>
            </a:r>
          </a:p>
          <a:p>
            <a:pPr lvl="1">
              <a:buFont typeface="Arial" panose="020B0604020202020204" pitchFamily="34" charset="0"/>
              <a:buChar char="•"/>
            </a:pPr>
            <a:r>
              <a:rPr lang="en-US" sz="1600" dirty="0"/>
              <a:t>Caveat: VAOS team cannot resolve Veterans’ concerns about the limited types of care available in online scheduling and the restrictions that facilities place in the types of care they permit to be scheduled online. </a:t>
            </a:r>
          </a:p>
          <a:p>
            <a:pPr>
              <a:buFont typeface="Apple Color Emoji" pitchFamily="2" charset="0"/>
              <a:buChar char="❓"/>
            </a:pPr>
            <a:r>
              <a:rPr lang="en-US" sz="1600" dirty="0"/>
              <a:t>Kay: When will the new facility feature be in place:</a:t>
            </a:r>
          </a:p>
          <a:p>
            <a:pPr lvl="1">
              <a:buFont typeface="Apple Color Emoji" pitchFamily="2" charset="0"/>
              <a:buChar char="❓"/>
            </a:pPr>
            <a:r>
              <a:rPr lang="en-US" sz="1600" dirty="0"/>
              <a:t>A: we hope to try and get something out this week, but it's dependent on a VAOS BE release for an update to MFS. They are making plans on getting that update out hopefully soon. </a:t>
            </a:r>
          </a:p>
          <a:p>
            <a:pPr>
              <a:buFont typeface="Wingdings" pitchFamily="2" charset="2"/>
              <a:buChar char="q"/>
            </a:pPr>
            <a:r>
              <a:rPr lang="en-US" sz="1600" b="1" dirty="0"/>
              <a:t>Lauren </a:t>
            </a:r>
            <a:r>
              <a:rPr lang="en-US" sz="1600" dirty="0"/>
              <a:t>to connect Mike’s team to identity team / CJ to discuss delegate experience. </a:t>
            </a:r>
            <a:endParaRPr lang="en-US" sz="1600" b="1" dirty="0"/>
          </a:p>
        </p:txBody>
      </p:sp>
      <p:sp>
        <p:nvSpPr>
          <p:cNvPr id="4" name="Slide Number Placeholder 3">
            <a:extLst>
              <a:ext uri="{FF2B5EF4-FFF2-40B4-BE49-F238E27FC236}">
                <a16:creationId xmlns:a16="http://schemas.microsoft.com/office/drawing/2014/main" id="{ABFA9A14-BB50-3A47-970A-DDD89CDF41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5" name="Text Placeholder 4">
            <a:extLst>
              <a:ext uri="{FF2B5EF4-FFF2-40B4-BE49-F238E27FC236}">
                <a16:creationId xmlns:a16="http://schemas.microsoft.com/office/drawing/2014/main" id="{332F7870-8CF0-E14E-918F-C71803FAF63C}"/>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7614325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3</a:t>
            </a:fld>
            <a:endParaRPr/>
          </a:p>
        </p:txBody>
      </p:sp>
      <p:sp>
        <p:nvSpPr>
          <p:cNvPr id="304" name="Google Shape;304;p38"/>
          <p:cNvSpPr/>
          <p:nvPr/>
        </p:nvSpPr>
        <p:spPr>
          <a:xfrm>
            <a:off x="533850" y="738675"/>
            <a:ext cx="8076300" cy="782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US" sz="1700">
                <a:solidFill>
                  <a:srgbClr val="FFFFFF"/>
                </a:solidFill>
                <a:latin typeface="Source Sans Pro"/>
                <a:ea typeface="Source Sans Pro"/>
                <a:cs typeface="Source Sans Pro"/>
                <a:sym typeface="Source Sans Pro"/>
              </a:rPr>
              <a:t>Deliver a seamless and positive experience for </a:t>
            </a:r>
            <a:endParaRPr sz="1700">
              <a:solidFill>
                <a:srgbClr val="FFFFFF"/>
              </a:solidFill>
              <a:latin typeface="Source Sans Pro"/>
              <a:ea typeface="Source Sans Pro"/>
              <a:cs typeface="Source Sans Pro"/>
              <a:sym typeface="Source Sans Pro"/>
            </a:endParaRPr>
          </a:p>
          <a:p>
            <a:pPr marL="0" lvl="0" indent="0" algn="ctr" rtl="0">
              <a:lnSpc>
                <a:spcPct val="120000"/>
              </a:lnSpc>
              <a:spcBef>
                <a:spcPts val="600"/>
              </a:spcBef>
              <a:spcAft>
                <a:spcPts val="600"/>
              </a:spcAft>
              <a:buClr>
                <a:srgbClr val="000000"/>
              </a:buClr>
              <a:buSzPts val="1800"/>
              <a:buFont typeface="Arial"/>
              <a:buNone/>
            </a:pPr>
            <a:r>
              <a:rPr lang="en-US" sz="1700">
                <a:solidFill>
                  <a:srgbClr val="FFFFFF"/>
                </a:solidFill>
                <a:latin typeface="Source Sans Pro"/>
                <a:ea typeface="Source Sans Pro"/>
                <a:cs typeface="Source Sans Pro"/>
                <a:sym typeface="Source Sans Pro"/>
              </a:rPr>
              <a:t>any Veteran who wants to schedule an appointment online.</a:t>
            </a:r>
            <a:endParaRPr sz="100">
              <a:solidFill>
                <a:srgbClr val="FFFFFF"/>
              </a:solidFill>
              <a:latin typeface="Source Sans Pro"/>
              <a:ea typeface="Source Sans Pro"/>
              <a:cs typeface="Source Sans Pro"/>
              <a:sym typeface="Source Sans Pro"/>
            </a:endParaRPr>
          </a:p>
        </p:txBody>
      </p:sp>
      <p:sp>
        <p:nvSpPr>
          <p:cNvPr id="305" name="Google Shape;305;p38"/>
          <p:cNvSpPr txBox="1"/>
          <p:nvPr/>
        </p:nvSpPr>
        <p:spPr>
          <a:xfrm>
            <a:off x="3757650" y="339975"/>
            <a:ext cx="1627200" cy="1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2"/>
                </a:solidFill>
                <a:latin typeface="Source Sans Pro SemiBold"/>
                <a:ea typeface="Source Sans Pro SemiBold"/>
                <a:cs typeface="Source Sans Pro SemiBold"/>
                <a:sym typeface="Source Sans Pro SemiBold"/>
              </a:rPr>
              <a:t>Northstar Vision</a:t>
            </a:r>
            <a:endParaRPr>
              <a:solidFill>
                <a:schemeClr val="lt2"/>
              </a:solidFill>
              <a:latin typeface="Source Sans Pro SemiBold"/>
              <a:ea typeface="Source Sans Pro SemiBold"/>
              <a:cs typeface="Source Sans Pro SemiBold"/>
              <a:sym typeface="Source Sans Pro SemiBold"/>
            </a:endParaRPr>
          </a:p>
        </p:txBody>
      </p:sp>
      <p:sp>
        <p:nvSpPr>
          <p:cNvPr id="306" name="Google Shape;306;p38"/>
          <p:cNvSpPr/>
          <p:nvPr/>
        </p:nvSpPr>
        <p:spPr>
          <a:xfrm>
            <a:off x="533850" y="2699150"/>
            <a:ext cx="2248800" cy="138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 </a:t>
            </a:r>
            <a:r>
              <a:rPr lang="en-US">
                <a:solidFill>
                  <a:srgbClr val="FFFFFF"/>
                </a:solidFill>
                <a:latin typeface="Source Sans Pro"/>
                <a:ea typeface="Source Sans Pro"/>
                <a:cs typeface="Source Sans Pro"/>
                <a:sym typeface="Source Sans Pro"/>
              </a:rPr>
              <a:t>Increase number of Veterans who are able to successfully request or schedule an appointment</a:t>
            </a:r>
            <a:endParaRPr>
              <a:solidFill>
                <a:srgbClr val="FFFFFF"/>
              </a:solidFill>
              <a:latin typeface="Source Sans Pro"/>
              <a:ea typeface="Source Sans Pro"/>
              <a:cs typeface="Source Sans Pro"/>
              <a:sym typeface="Source Sans Pro"/>
            </a:endParaRPr>
          </a:p>
        </p:txBody>
      </p:sp>
      <p:sp>
        <p:nvSpPr>
          <p:cNvPr id="307" name="Google Shape;307;p38"/>
          <p:cNvSpPr/>
          <p:nvPr/>
        </p:nvSpPr>
        <p:spPr>
          <a:xfrm>
            <a:off x="3447600" y="2699150"/>
            <a:ext cx="2248800" cy="138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Source Sans Pro"/>
                <a:ea typeface="Source Sans Pro"/>
                <a:cs typeface="Source Sans Pro"/>
                <a:sym typeface="Source Sans Pro"/>
              </a:rPr>
              <a:t>Increase Veteran satisfaction with VA online scheduling experience</a:t>
            </a:r>
            <a:endParaRPr/>
          </a:p>
        </p:txBody>
      </p:sp>
      <p:sp>
        <p:nvSpPr>
          <p:cNvPr id="308" name="Google Shape;308;p38"/>
          <p:cNvSpPr/>
          <p:nvPr/>
        </p:nvSpPr>
        <p:spPr>
          <a:xfrm>
            <a:off x="6361350" y="2699150"/>
            <a:ext cx="2248800" cy="1384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Source Sans Pro"/>
                <a:ea typeface="Source Sans Pro"/>
                <a:cs typeface="Source Sans Pro"/>
                <a:sym typeface="Source Sans Pro"/>
              </a:rPr>
              <a:t>Decrease confusion in the online scheduling and appointment management process</a:t>
            </a:r>
            <a:endParaRPr>
              <a:solidFill>
                <a:srgbClr val="FFFFFF"/>
              </a:solidFill>
              <a:latin typeface="Source Sans Pro"/>
              <a:ea typeface="Source Sans Pro"/>
              <a:cs typeface="Source Sans Pro"/>
              <a:sym typeface="Source Sans Pro"/>
            </a:endParaRPr>
          </a:p>
        </p:txBody>
      </p:sp>
      <p:sp>
        <p:nvSpPr>
          <p:cNvPr id="309" name="Google Shape;309;p38"/>
          <p:cNvSpPr txBox="1"/>
          <p:nvPr/>
        </p:nvSpPr>
        <p:spPr>
          <a:xfrm>
            <a:off x="873775" y="2361450"/>
            <a:ext cx="1627200" cy="1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Source Sans Pro SemiBold"/>
                <a:ea typeface="Source Sans Pro SemiBold"/>
                <a:cs typeface="Source Sans Pro SemiBold"/>
                <a:sym typeface="Source Sans Pro SemiBold"/>
              </a:rPr>
              <a:t>Objective</a:t>
            </a:r>
            <a:endParaRPr>
              <a:solidFill>
                <a:schemeClr val="lt2"/>
              </a:solidFill>
              <a:latin typeface="Source Sans Pro SemiBold"/>
              <a:ea typeface="Source Sans Pro SemiBold"/>
              <a:cs typeface="Source Sans Pro SemiBold"/>
              <a:sym typeface="Source Sans Pro SemiBold"/>
            </a:endParaRPr>
          </a:p>
        </p:txBody>
      </p:sp>
      <p:sp>
        <p:nvSpPr>
          <p:cNvPr id="310" name="Google Shape;310;p38"/>
          <p:cNvSpPr txBox="1"/>
          <p:nvPr/>
        </p:nvSpPr>
        <p:spPr>
          <a:xfrm>
            <a:off x="3758400" y="2355075"/>
            <a:ext cx="1627200" cy="1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Source Sans Pro SemiBold"/>
                <a:ea typeface="Source Sans Pro SemiBold"/>
                <a:cs typeface="Source Sans Pro SemiBold"/>
                <a:sym typeface="Source Sans Pro SemiBold"/>
              </a:rPr>
              <a:t>Objective</a:t>
            </a:r>
            <a:endParaRPr>
              <a:solidFill>
                <a:schemeClr val="lt2"/>
              </a:solidFill>
              <a:latin typeface="Source Sans Pro SemiBold"/>
              <a:ea typeface="Source Sans Pro SemiBold"/>
              <a:cs typeface="Source Sans Pro SemiBold"/>
              <a:sym typeface="Source Sans Pro SemiBold"/>
            </a:endParaRPr>
          </a:p>
        </p:txBody>
      </p:sp>
      <p:sp>
        <p:nvSpPr>
          <p:cNvPr id="311" name="Google Shape;311;p38"/>
          <p:cNvSpPr txBox="1"/>
          <p:nvPr/>
        </p:nvSpPr>
        <p:spPr>
          <a:xfrm>
            <a:off x="6672150" y="2368150"/>
            <a:ext cx="1627200" cy="1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lt2"/>
                </a:solidFill>
                <a:latin typeface="Source Sans Pro SemiBold"/>
                <a:ea typeface="Source Sans Pro SemiBold"/>
                <a:cs typeface="Source Sans Pro SemiBold"/>
                <a:sym typeface="Source Sans Pro SemiBold"/>
              </a:rPr>
              <a:t>Objective</a:t>
            </a:r>
            <a:endParaRPr>
              <a:solidFill>
                <a:schemeClr val="lt2"/>
              </a:solidFill>
              <a:latin typeface="Source Sans Pro SemiBold"/>
              <a:ea typeface="Source Sans Pro SemiBold"/>
              <a:cs typeface="Source Sans Pro SemiBold"/>
              <a:sym typeface="Source Sans Pro SemiBold"/>
            </a:endParaRPr>
          </a:p>
        </p:txBody>
      </p:sp>
      <p:cxnSp>
        <p:nvCxnSpPr>
          <p:cNvPr id="312" name="Google Shape;312;p38"/>
          <p:cNvCxnSpPr>
            <a:stCxn id="304" idx="2"/>
            <a:endCxn id="309" idx="0"/>
          </p:cNvCxnSpPr>
          <p:nvPr/>
        </p:nvCxnSpPr>
        <p:spPr>
          <a:xfrm rot="5400000">
            <a:off x="2709450" y="498825"/>
            <a:ext cx="840600" cy="2884500"/>
          </a:xfrm>
          <a:prstGeom prst="bentConnector3">
            <a:avLst>
              <a:gd name="adj1" fmla="val 50004"/>
            </a:avLst>
          </a:prstGeom>
          <a:noFill/>
          <a:ln w="9525" cap="flat" cmpd="sng">
            <a:solidFill>
              <a:schemeClr val="accent1"/>
            </a:solidFill>
            <a:prstDash val="solid"/>
            <a:round/>
            <a:headEnd type="none" w="med" len="med"/>
            <a:tailEnd type="none" w="med" len="med"/>
          </a:ln>
        </p:spPr>
      </p:cxnSp>
      <p:cxnSp>
        <p:nvCxnSpPr>
          <p:cNvPr id="313" name="Google Shape;313;p38"/>
          <p:cNvCxnSpPr>
            <a:stCxn id="304" idx="2"/>
            <a:endCxn id="310" idx="0"/>
          </p:cNvCxnSpPr>
          <p:nvPr/>
        </p:nvCxnSpPr>
        <p:spPr>
          <a:xfrm rot="-5400000" flipH="1">
            <a:off x="4155150" y="1937625"/>
            <a:ext cx="834300" cy="6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314" name="Google Shape;314;p38"/>
          <p:cNvCxnSpPr>
            <a:stCxn id="304" idx="2"/>
            <a:endCxn id="311" idx="0"/>
          </p:cNvCxnSpPr>
          <p:nvPr/>
        </p:nvCxnSpPr>
        <p:spPr>
          <a:xfrm rot="-5400000" flipH="1">
            <a:off x="5605200" y="487575"/>
            <a:ext cx="847500" cy="2913900"/>
          </a:xfrm>
          <a:prstGeom prst="bentConnector3">
            <a:avLst>
              <a:gd name="adj1" fmla="val 49993"/>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VAOSR Product Principles</a:t>
            </a:r>
            <a:endParaRPr/>
          </a:p>
        </p:txBody>
      </p:sp>
      <p:sp>
        <p:nvSpPr>
          <p:cNvPr id="321" name="Google Shape;321;p39"/>
          <p:cNvSpPr txBox="1">
            <a:spLocks noGrp="1"/>
          </p:cNvSpPr>
          <p:nvPr>
            <p:ph type="body" idx="1"/>
          </p:nvPr>
        </p:nvSpPr>
        <p:spPr>
          <a:xfrm>
            <a:off x="457200" y="1276350"/>
            <a:ext cx="8060100" cy="3352800"/>
          </a:xfrm>
          <a:prstGeom prst="rect">
            <a:avLst/>
          </a:prstGeom>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US" sz="1800"/>
              <a:t>Veterans see appointments as a single experience. If the feature is not related to scheduling or canceling an appointment, it is a separate product. </a:t>
            </a:r>
            <a:endParaRPr sz="1800"/>
          </a:p>
          <a:p>
            <a:pPr marL="457200" lvl="0" indent="-342900" algn="l" rtl="0">
              <a:spcBef>
                <a:spcPts val="0"/>
              </a:spcBef>
              <a:spcAft>
                <a:spcPts val="0"/>
              </a:spcAft>
              <a:buSzPts val="1800"/>
              <a:buChar char="❏"/>
            </a:pPr>
            <a:r>
              <a:rPr lang="en-US" sz="1800"/>
              <a:t>Always give users a path forward. No dead ends. </a:t>
            </a:r>
            <a:endParaRPr sz="1800"/>
          </a:p>
          <a:p>
            <a:pPr marL="457200" lvl="0" indent="-342900" algn="l" rtl="0">
              <a:spcBef>
                <a:spcPts val="0"/>
              </a:spcBef>
              <a:spcAft>
                <a:spcPts val="0"/>
              </a:spcAft>
              <a:buSzPts val="1800"/>
              <a:buChar char="❏"/>
            </a:pPr>
            <a:r>
              <a:rPr lang="en-US" sz="1800"/>
              <a:t>Don’t use VA Online Scheduling to solve staff workflow problems.</a:t>
            </a:r>
            <a:endParaRPr sz="1800"/>
          </a:p>
          <a:p>
            <a:pPr marL="457200" lvl="0" indent="-342900" algn="l" rtl="0">
              <a:spcBef>
                <a:spcPts val="0"/>
              </a:spcBef>
              <a:spcAft>
                <a:spcPts val="0"/>
              </a:spcAft>
              <a:buSzPts val="1800"/>
              <a:buChar char="❏"/>
            </a:pPr>
            <a:r>
              <a:rPr lang="en-US" sz="1800"/>
              <a:t>Don’t ask VA Online Scheduling to solve bad data problems.</a:t>
            </a:r>
            <a:endParaRPr sz="1800"/>
          </a:p>
          <a:p>
            <a:pPr marL="457200" lvl="0" indent="-342900" algn="l" rtl="0">
              <a:spcBef>
                <a:spcPts val="0"/>
              </a:spcBef>
              <a:spcAft>
                <a:spcPts val="0"/>
              </a:spcAft>
              <a:buSzPts val="1800"/>
              <a:buChar char="❏"/>
            </a:pPr>
            <a:r>
              <a:rPr lang="en-US" sz="1800"/>
              <a:t>Don’t present Veterans with options they don’t have.</a:t>
            </a:r>
            <a:endParaRPr sz="1800"/>
          </a:p>
          <a:p>
            <a:pPr marL="457200" lvl="0" indent="-342900" algn="l" rtl="0">
              <a:spcBef>
                <a:spcPts val="0"/>
              </a:spcBef>
              <a:spcAft>
                <a:spcPts val="0"/>
              </a:spcAft>
              <a:buSzPts val="1800"/>
              <a:buChar char="❏"/>
            </a:pPr>
            <a:r>
              <a:rPr lang="en-US" sz="1800"/>
              <a:t>The burden of business rules is on us, not Veterans.</a:t>
            </a:r>
            <a:endParaRPr sz="18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22" name="Google Shape;322;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4</a:t>
            </a:fld>
            <a:endParaRPr/>
          </a:p>
        </p:txBody>
      </p:sp>
      <p:sp>
        <p:nvSpPr>
          <p:cNvPr id="323" name="Google Shape;323;p39"/>
          <p:cNvSpPr txBox="1">
            <a:spLocks noGrp="1"/>
          </p:cNvSpPr>
          <p:nvPr>
            <p:ph type="body" idx="2"/>
          </p:nvPr>
        </p:nvSpPr>
        <p:spPr>
          <a:xfrm>
            <a:off x="107525" y="5690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Purpose of the Monthly Stakeholder Demo + Roadmap &amp; Backlog Review </a:t>
            </a:r>
            <a:endParaRPr dirty="0"/>
          </a:p>
        </p:txBody>
      </p:sp>
      <p:sp>
        <p:nvSpPr>
          <p:cNvPr id="321" name="Google Shape;321;p39"/>
          <p:cNvSpPr txBox="1">
            <a:spLocks noGrp="1"/>
          </p:cNvSpPr>
          <p:nvPr>
            <p:ph type="body" idx="1"/>
          </p:nvPr>
        </p:nvSpPr>
        <p:spPr>
          <a:xfrm>
            <a:off x="457200" y="1551413"/>
            <a:ext cx="8060100" cy="3352800"/>
          </a:xfrm>
          <a:prstGeom prst="rect">
            <a:avLst/>
          </a:prstGeom>
        </p:spPr>
        <p:txBody>
          <a:bodyPr spcFirstLastPara="1" wrap="square" lIns="91425" tIns="45700" rIns="91425" bIns="45700" anchor="t" anchorCtr="0">
            <a:noAutofit/>
          </a:bodyPr>
          <a:lstStyle/>
          <a:p>
            <a:pPr lvl="0"/>
            <a:r>
              <a:rPr lang="en-US" dirty="0"/>
              <a:t>Give the collective VAOS team a place to demo to all VAOS stakeholders what they have done in the past 2 sprints.</a:t>
            </a:r>
          </a:p>
          <a:p>
            <a:pPr lvl="0"/>
            <a:r>
              <a:rPr lang="en-US" dirty="0"/>
              <a:t>Give an overview of the roadmap for the next month, including what is in the backlog, how we are tracking against Program Increment (PI) goals.</a:t>
            </a:r>
          </a:p>
          <a:p>
            <a:pPr lvl="0"/>
            <a:r>
              <a:rPr lang="en-US" dirty="0"/>
              <a:t>Provide a space for stakeholders to discuss and ask questions about the roadmap/backlog, understand areas for escalation, and collectively agree on the direction forward for the next few weeks. </a:t>
            </a:r>
          </a:p>
        </p:txBody>
      </p:sp>
      <p:sp>
        <p:nvSpPr>
          <p:cNvPr id="322" name="Google Shape;322;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5</a:t>
            </a:fld>
            <a:endParaRPr/>
          </a:p>
        </p:txBody>
      </p:sp>
      <p:sp>
        <p:nvSpPr>
          <p:cNvPr id="323" name="Google Shape;323;p39"/>
          <p:cNvSpPr txBox="1">
            <a:spLocks noGrp="1"/>
          </p:cNvSpPr>
          <p:nvPr>
            <p:ph type="body" idx="2"/>
          </p:nvPr>
        </p:nvSpPr>
        <p:spPr>
          <a:xfrm>
            <a:off x="107525" y="5690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829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Goals of the Monthly Stakeholder Demo + Roadmap &amp; Backlog Review </a:t>
            </a:r>
            <a:endParaRPr dirty="0"/>
          </a:p>
        </p:txBody>
      </p:sp>
      <p:sp>
        <p:nvSpPr>
          <p:cNvPr id="321" name="Google Shape;321;p39"/>
          <p:cNvSpPr txBox="1">
            <a:spLocks noGrp="1"/>
          </p:cNvSpPr>
          <p:nvPr>
            <p:ph type="body" idx="1"/>
          </p:nvPr>
        </p:nvSpPr>
        <p:spPr>
          <a:xfrm>
            <a:off x="457200" y="1551413"/>
            <a:ext cx="8060100" cy="3352800"/>
          </a:xfrm>
          <a:prstGeom prst="rect">
            <a:avLst/>
          </a:prstGeom>
        </p:spPr>
        <p:txBody>
          <a:bodyPr spcFirstLastPara="1" wrap="square" lIns="91425" tIns="45700" rIns="91425" bIns="45700" anchor="t" anchorCtr="0">
            <a:noAutofit/>
          </a:bodyPr>
          <a:lstStyle/>
          <a:p>
            <a:pPr marL="114300" indent="0">
              <a:buNone/>
            </a:pPr>
            <a:r>
              <a:rPr lang="en-US" dirty="0"/>
              <a:t>At the end of this meeting, participants:</a:t>
            </a:r>
          </a:p>
          <a:p>
            <a:pPr lvl="0"/>
            <a:r>
              <a:rPr lang="en-US" dirty="0"/>
              <a:t>Have seen the recent changes to the application’s front end, backend, and supporting services. </a:t>
            </a:r>
          </a:p>
          <a:p>
            <a:pPr lvl="0"/>
            <a:r>
              <a:rPr lang="en-US" dirty="0"/>
              <a:t>Understand the team’s priorities for the next sprint and how those priorities advance the program increment goals for this product. </a:t>
            </a:r>
          </a:p>
          <a:p>
            <a:pPr lvl="0"/>
            <a:r>
              <a:rPr lang="en-US" dirty="0"/>
              <a:t>Understand where specific user problems to be solved are in the backlog, as well as any related dependencies &amp; blockers. </a:t>
            </a:r>
          </a:p>
          <a:p>
            <a:pPr marL="0" lvl="0" indent="0">
              <a:buNone/>
            </a:pPr>
            <a:endParaRPr lang="en-US" sz="2400" dirty="0"/>
          </a:p>
        </p:txBody>
      </p:sp>
      <p:sp>
        <p:nvSpPr>
          <p:cNvPr id="322" name="Google Shape;322;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6</a:t>
            </a:fld>
            <a:endParaRPr/>
          </a:p>
        </p:txBody>
      </p:sp>
      <p:sp>
        <p:nvSpPr>
          <p:cNvPr id="323" name="Google Shape;323;p39"/>
          <p:cNvSpPr txBox="1">
            <a:spLocks noGrp="1"/>
          </p:cNvSpPr>
          <p:nvPr>
            <p:ph type="body" idx="2"/>
          </p:nvPr>
        </p:nvSpPr>
        <p:spPr>
          <a:xfrm>
            <a:off x="107525" y="5690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5024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title"/>
          </p:nvPr>
        </p:nvSpPr>
        <p:spPr>
          <a:xfrm>
            <a:off x="457200" y="514350"/>
            <a:ext cx="7543800" cy="629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Stakeholder Expectations for the Monthly Demo + Roadmap &amp; Backlog Review </a:t>
            </a:r>
            <a:endParaRPr dirty="0"/>
          </a:p>
        </p:txBody>
      </p:sp>
      <p:sp>
        <p:nvSpPr>
          <p:cNvPr id="321" name="Google Shape;321;p39"/>
          <p:cNvSpPr txBox="1">
            <a:spLocks noGrp="1"/>
          </p:cNvSpPr>
          <p:nvPr>
            <p:ph type="body" idx="1"/>
          </p:nvPr>
        </p:nvSpPr>
        <p:spPr>
          <a:xfrm>
            <a:off x="457200" y="1551413"/>
            <a:ext cx="8060100" cy="3352800"/>
          </a:xfrm>
          <a:prstGeom prst="rect">
            <a:avLst/>
          </a:prstGeom>
        </p:spPr>
        <p:txBody>
          <a:bodyPr spcFirstLastPara="1" wrap="square" lIns="91425" tIns="45700" rIns="91425" bIns="45700" anchor="t" anchorCtr="0">
            <a:noAutofit/>
          </a:bodyPr>
          <a:lstStyle/>
          <a:p>
            <a:pPr lvl="0"/>
            <a:r>
              <a:rPr lang="en-US" b="1" dirty="0"/>
              <a:t>Attend &amp; be present.</a:t>
            </a:r>
            <a:r>
              <a:rPr lang="en-US" dirty="0"/>
              <a:t> </a:t>
            </a:r>
            <a:br>
              <a:rPr lang="en-US" dirty="0"/>
            </a:br>
            <a:r>
              <a:rPr lang="en-US" sz="1600" dirty="0"/>
              <a:t>(Or, identify a representative on your team who can routinely attend). </a:t>
            </a:r>
            <a:br>
              <a:rPr lang="en-US" sz="1600" dirty="0"/>
            </a:br>
            <a:br>
              <a:rPr lang="en-US" sz="1600" dirty="0"/>
            </a:br>
            <a:r>
              <a:rPr lang="en-US" sz="1600" b="1" dirty="0"/>
              <a:t>If you are representing a stakeholder, you have 2 main jobs in this meeting:</a:t>
            </a:r>
          </a:p>
          <a:p>
            <a:pPr lvl="0">
              <a:buAutoNum type="arabicPeriod"/>
            </a:pPr>
            <a:r>
              <a:rPr lang="en-US" sz="1600" dirty="0"/>
              <a:t>Take back applicable updates from this meeting to share with stakeholders/teams. </a:t>
            </a:r>
          </a:p>
          <a:p>
            <a:pPr lvl="0">
              <a:buAutoNum type="arabicPeriod"/>
            </a:pPr>
            <a:r>
              <a:rPr lang="en-US" sz="1600" dirty="0"/>
              <a:t>Follow up on decisions, outstanding questions, and action items assigned to you. </a:t>
            </a:r>
          </a:p>
          <a:p>
            <a:pPr marL="114300" indent="0">
              <a:buNone/>
            </a:pPr>
            <a:endParaRPr lang="en-US" sz="1600" b="1" dirty="0"/>
          </a:p>
          <a:p>
            <a:r>
              <a:rPr lang="en-US" b="1" dirty="0"/>
              <a:t>Follow-up on action items, outstanding questions, or decisions. </a:t>
            </a:r>
            <a:endParaRPr lang="en-US" dirty="0"/>
          </a:p>
          <a:p>
            <a:pPr marL="0" lvl="0" indent="0">
              <a:buNone/>
            </a:pPr>
            <a:endParaRPr lang="en-US" sz="2400" dirty="0"/>
          </a:p>
        </p:txBody>
      </p:sp>
      <p:sp>
        <p:nvSpPr>
          <p:cNvPr id="322" name="Google Shape;322;p39"/>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7</a:t>
            </a:fld>
            <a:endParaRPr/>
          </a:p>
        </p:txBody>
      </p:sp>
      <p:sp>
        <p:nvSpPr>
          <p:cNvPr id="323" name="Google Shape;323;p39"/>
          <p:cNvSpPr txBox="1">
            <a:spLocks noGrp="1"/>
          </p:cNvSpPr>
          <p:nvPr>
            <p:ph type="body" idx="2"/>
          </p:nvPr>
        </p:nvSpPr>
        <p:spPr>
          <a:xfrm>
            <a:off x="107525" y="56900"/>
            <a:ext cx="7543800" cy="266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134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276" name="Google Shape;276;p35"/>
          <p:cNvSpPr txBox="1">
            <a:spLocks noGrp="1"/>
          </p:cNvSpPr>
          <p:nvPr>
            <p:ph type="body" idx="1"/>
          </p:nvPr>
        </p:nvSpPr>
        <p:spPr>
          <a:xfrm>
            <a:off x="457200" y="247650"/>
            <a:ext cx="8229600" cy="4381500"/>
          </a:xfrm>
          <a:prstGeom prst="rect">
            <a:avLst/>
          </a:prstGeom>
        </p:spPr>
        <p:txBody>
          <a:bodyPr spcFirstLastPara="1" wrap="square" lIns="91425" tIns="45700" rIns="91425" bIns="45700" anchor="ctr" anchorCtr="0">
            <a:noAutofit/>
          </a:bodyPr>
          <a:lstStyle/>
          <a:p>
            <a:pPr marL="0" lvl="0" indent="0" algn="l" rtl="0">
              <a:spcBef>
                <a:spcPts val="0"/>
              </a:spcBef>
              <a:spcAft>
                <a:spcPts val="600"/>
              </a:spcAft>
              <a:buNone/>
            </a:pPr>
            <a:r>
              <a:rPr lang="en-US"/>
              <a:t>Front end (VA.gov) team</a:t>
            </a:r>
            <a:endParaRPr/>
          </a:p>
        </p:txBody>
      </p:sp>
    </p:spTree>
    <p:extLst>
      <p:ext uri="{BB962C8B-B14F-4D97-AF65-F5344CB8AC3E}">
        <p14:creationId xmlns:p14="http://schemas.microsoft.com/office/powerpoint/2010/main" val="192961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457201" y="134426"/>
            <a:ext cx="4994400" cy="647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a:t>Month in Review</a:t>
            </a:r>
            <a:endParaRPr/>
          </a:p>
        </p:txBody>
      </p:sp>
      <p:sp>
        <p:nvSpPr>
          <p:cNvPr id="283" name="Google Shape;283;p36"/>
          <p:cNvSpPr txBox="1">
            <a:spLocks noGrp="1"/>
          </p:cNvSpPr>
          <p:nvPr>
            <p:ph type="sldNum" idx="12"/>
          </p:nvPr>
        </p:nvSpPr>
        <p:spPr>
          <a:xfrm>
            <a:off x="8001000" y="4767263"/>
            <a:ext cx="6858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84" name="Google Shape;284;p36"/>
          <p:cNvSpPr txBox="1">
            <a:spLocks noGrp="1"/>
          </p:cNvSpPr>
          <p:nvPr>
            <p:ph type="body" idx="1"/>
          </p:nvPr>
        </p:nvSpPr>
        <p:spPr>
          <a:xfrm>
            <a:off x="187500" y="782125"/>
            <a:ext cx="5409000" cy="3352800"/>
          </a:xfrm>
          <a:prstGeom prst="rect">
            <a:avLst/>
          </a:prstGeom>
          <a:ln>
            <a:noFill/>
          </a:ln>
        </p:spPr>
        <p:txBody>
          <a:bodyPr spcFirstLastPara="1" wrap="square" lIns="91425" tIns="45700" rIns="91425" bIns="45700" anchor="t" anchorCtr="0">
            <a:noAutofit/>
          </a:bodyPr>
          <a:lstStyle/>
          <a:p>
            <a:pPr marL="457200" lvl="0" indent="-355600" algn="l" rtl="0">
              <a:spcBef>
                <a:spcPts val="0"/>
              </a:spcBef>
              <a:spcAft>
                <a:spcPts val="0"/>
              </a:spcAft>
              <a:buClr>
                <a:schemeClr val="accent1"/>
              </a:buClr>
              <a:buSzPts val="2000"/>
              <a:buFont typeface="Source Sans Pro SemiBold"/>
              <a:buChar char="➔"/>
            </a:pPr>
            <a:r>
              <a:rPr lang="en-US">
                <a:solidFill>
                  <a:schemeClr val="accent1"/>
                </a:solidFill>
                <a:latin typeface="Source Sans Pro SemiBold"/>
                <a:ea typeface="Source Sans Pro SemiBold"/>
                <a:cs typeface="Source Sans Pro SemiBold"/>
                <a:sym typeface="Source Sans Pro SemiBold"/>
              </a:rPr>
              <a:t>Released</a:t>
            </a:r>
            <a:r>
              <a:rPr lang="en-US">
                <a:latin typeface="Source Sans Pro SemiBold"/>
                <a:ea typeface="Source Sans Pro SemiBold"/>
                <a:cs typeface="Source Sans Pro SemiBold"/>
                <a:sym typeface="Source Sans Pro SemiBold"/>
              </a:rPr>
              <a:t> </a:t>
            </a:r>
            <a:r>
              <a:rPr lang="en-US"/>
              <a:t>update supporting</a:t>
            </a:r>
            <a:r>
              <a:rPr lang="en-US">
                <a:latin typeface="Source Sans Pro SemiBold"/>
                <a:ea typeface="Source Sans Pro SemiBold"/>
                <a:cs typeface="Source Sans Pro SemiBold"/>
                <a:sym typeface="Source Sans Pro SemiBold"/>
              </a:rPr>
              <a:t> </a:t>
            </a:r>
            <a:r>
              <a:rPr lang="en-US">
                <a:solidFill>
                  <a:schemeClr val="accent1"/>
                </a:solidFill>
                <a:latin typeface="Source Sans Pro SemiBold"/>
                <a:ea typeface="Source Sans Pro SemiBold"/>
                <a:cs typeface="Source Sans Pro SemiBold"/>
                <a:sym typeface="Source Sans Pro SemiBold"/>
              </a:rPr>
              <a:t>variations of VVC appointments</a:t>
            </a:r>
            <a:endParaRPr>
              <a:solidFill>
                <a:schemeClr val="accent1"/>
              </a:solidFill>
              <a:latin typeface="Source Sans Pro SemiBold"/>
              <a:ea typeface="Source Sans Pro SemiBold"/>
              <a:cs typeface="Source Sans Pro SemiBold"/>
              <a:sym typeface="Source Sans Pro SemiBold"/>
            </a:endParaRPr>
          </a:p>
          <a:p>
            <a:pPr marL="457200" lvl="0" indent="-355600" algn="l" rtl="0">
              <a:spcBef>
                <a:spcPts val="0"/>
              </a:spcBef>
              <a:spcAft>
                <a:spcPts val="0"/>
              </a:spcAft>
              <a:buClr>
                <a:schemeClr val="accent1"/>
              </a:buClr>
              <a:buSzPts val="2000"/>
              <a:buFont typeface="Source Sans Pro SemiBold"/>
              <a:buChar char="➔"/>
            </a:pPr>
            <a:r>
              <a:rPr lang="en-US">
                <a:solidFill>
                  <a:schemeClr val="accent1"/>
                </a:solidFill>
                <a:latin typeface="Source Sans Pro SemiBold"/>
                <a:ea typeface="Source Sans Pro SemiBold"/>
                <a:cs typeface="Source Sans Pro SemiBold"/>
                <a:sym typeface="Source Sans Pro SemiBold"/>
              </a:rPr>
              <a:t>Released iteration on Cerner offboarding</a:t>
            </a:r>
            <a:r>
              <a:rPr lang="en-US">
                <a:latin typeface="Source Sans Pro SemiBold"/>
                <a:ea typeface="Source Sans Pro SemiBold"/>
                <a:cs typeface="Source Sans Pro SemiBold"/>
                <a:sym typeface="Source Sans Pro SemiBold"/>
              </a:rPr>
              <a:t> </a:t>
            </a:r>
            <a:r>
              <a:rPr lang="en-US"/>
              <a:t>experience as prep for</a:t>
            </a:r>
            <a:r>
              <a:rPr lang="en-US">
                <a:latin typeface="Source Sans Pro SemiBold"/>
                <a:ea typeface="Source Sans Pro SemiBold"/>
                <a:cs typeface="Source Sans Pro SemiBold"/>
                <a:sym typeface="Source Sans Pro SemiBold"/>
              </a:rPr>
              <a:t> Spokane go-live</a:t>
            </a:r>
            <a:endParaRPr>
              <a:latin typeface="Source Sans Pro SemiBold"/>
              <a:ea typeface="Source Sans Pro SemiBold"/>
              <a:cs typeface="Source Sans Pro SemiBold"/>
              <a:sym typeface="Source Sans Pro SemiBold"/>
            </a:endParaRPr>
          </a:p>
          <a:p>
            <a:pPr marL="457200" lvl="0" indent="-355600" algn="l" rtl="0">
              <a:spcBef>
                <a:spcPts val="0"/>
              </a:spcBef>
              <a:spcAft>
                <a:spcPts val="0"/>
              </a:spcAft>
              <a:buClr>
                <a:schemeClr val="accent1"/>
              </a:buClr>
              <a:buSzPts val="2000"/>
              <a:buChar char="➔"/>
            </a:pPr>
            <a:r>
              <a:rPr lang="en-US">
                <a:solidFill>
                  <a:schemeClr val="accent1"/>
                </a:solidFill>
                <a:latin typeface="Source Sans Pro SemiBold"/>
                <a:ea typeface="Source Sans Pro SemiBold"/>
                <a:cs typeface="Source Sans Pro SemiBold"/>
                <a:sym typeface="Source Sans Pro SemiBold"/>
              </a:rPr>
              <a:t>Started iteration on ‘Facility Selection’ page</a:t>
            </a:r>
            <a:r>
              <a:rPr lang="en-US"/>
              <a:t> - launching in 2 phases</a:t>
            </a:r>
            <a:endParaRPr/>
          </a:p>
          <a:p>
            <a:pPr marL="0" lvl="0" indent="0" algn="l" rtl="0">
              <a:spcBef>
                <a:spcPts val="600"/>
              </a:spcBef>
              <a:spcAft>
                <a:spcPts val="0"/>
              </a:spcAft>
              <a:buNone/>
            </a:pPr>
            <a:endParaRPr sz="1000"/>
          </a:p>
          <a:p>
            <a:pPr marL="457200" lvl="0" indent="-355600" algn="l" rtl="0">
              <a:spcBef>
                <a:spcPts val="600"/>
              </a:spcBef>
              <a:spcAft>
                <a:spcPts val="0"/>
              </a:spcAft>
              <a:buSzPts val="2000"/>
              <a:buChar char="➔"/>
            </a:pPr>
            <a:r>
              <a:rPr lang="en-US">
                <a:latin typeface="Source Sans Pro SemiBold"/>
                <a:ea typeface="Source Sans Pro SemiBold"/>
                <a:cs typeface="Source Sans Pro SemiBold"/>
                <a:sym typeface="Source Sans Pro SemiBold"/>
              </a:rPr>
              <a:t>Kicked off community care provider selection</a:t>
            </a:r>
            <a:r>
              <a:rPr lang="en-US"/>
              <a:t> </a:t>
            </a:r>
            <a:endParaRPr sz="800"/>
          </a:p>
          <a:p>
            <a:pPr marL="457200" lvl="0" indent="-355600" algn="l" rtl="0">
              <a:spcBef>
                <a:spcPts val="0"/>
              </a:spcBef>
              <a:spcAft>
                <a:spcPts val="0"/>
              </a:spcAft>
              <a:buSzPts val="2000"/>
              <a:buChar char="➔"/>
            </a:pPr>
            <a:r>
              <a:rPr lang="en-US"/>
              <a:t>Added more app analytics tracking for VVC and Community Care </a:t>
            </a:r>
            <a:endParaRPr/>
          </a:p>
          <a:p>
            <a:pPr marL="457200" lvl="0" indent="-355600" algn="l" rtl="0">
              <a:spcBef>
                <a:spcPts val="0"/>
              </a:spcBef>
              <a:spcAft>
                <a:spcPts val="0"/>
              </a:spcAft>
              <a:buSzPts val="2000"/>
              <a:buChar char="➔"/>
            </a:pPr>
            <a:r>
              <a:rPr lang="en-US"/>
              <a:t>Addressed key tech debt</a:t>
            </a:r>
            <a:endParaRPr/>
          </a:p>
        </p:txBody>
      </p:sp>
      <p:sp>
        <p:nvSpPr>
          <p:cNvPr id="285" name="Google Shape;285;p36"/>
          <p:cNvSpPr txBox="1">
            <a:spLocks noGrp="1"/>
          </p:cNvSpPr>
          <p:nvPr>
            <p:ph type="title"/>
          </p:nvPr>
        </p:nvSpPr>
        <p:spPr>
          <a:xfrm>
            <a:off x="6685100" y="19050"/>
            <a:ext cx="1695300" cy="4536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1800">
                <a:solidFill>
                  <a:srgbClr val="FFFFFF"/>
                </a:solidFill>
              </a:rPr>
              <a:t>By Numbers</a:t>
            </a:r>
            <a:endParaRPr sz="1800">
              <a:solidFill>
                <a:srgbClr val="FFFFFF"/>
              </a:solidFill>
            </a:endParaRPr>
          </a:p>
        </p:txBody>
      </p:sp>
      <p:pic>
        <p:nvPicPr>
          <p:cNvPr id="286" name="Google Shape;286;p36" title="Chart"/>
          <p:cNvPicPr preferRelativeResize="0"/>
          <p:nvPr/>
        </p:nvPicPr>
        <p:blipFill>
          <a:blip r:embed="rId3">
            <a:alphaModFix/>
          </a:blip>
          <a:stretch>
            <a:fillRect/>
          </a:stretch>
        </p:blipFill>
        <p:spPr>
          <a:xfrm>
            <a:off x="6334575" y="389125"/>
            <a:ext cx="2491101" cy="1540325"/>
          </a:xfrm>
          <a:prstGeom prst="rect">
            <a:avLst/>
          </a:prstGeom>
          <a:noFill/>
          <a:ln>
            <a:noFill/>
          </a:ln>
          <a:effectLst>
            <a:outerShdw blurRad="57150" dist="19050" dir="5400000" algn="bl" rotWithShape="0">
              <a:srgbClr val="000000">
                <a:alpha val="50000"/>
              </a:srgbClr>
            </a:outerShdw>
          </a:effectLst>
        </p:spPr>
      </p:pic>
      <p:sp>
        <p:nvSpPr>
          <p:cNvPr id="287" name="Google Shape;287;p36"/>
          <p:cNvSpPr txBox="1"/>
          <p:nvPr/>
        </p:nvSpPr>
        <p:spPr>
          <a:xfrm>
            <a:off x="6599575" y="1929450"/>
            <a:ext cx="1961100" cy="99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Total Users: 107,195</a:t>
            </a:r>
            <a:endParaRPr>
              <a:solidFill>
                <a:srgbClr val="FFFFFF"/>
              </a:solidFill>
              <a:latin typeface="Source Sans Pro SemiBold"/>
              <a:ea typeface="Source Sans Pro SemiBold"/>
              <a:cs typeface="Source Sans Pro SemiBold"/>
              <a:sym typeface="Source Sans Pro SemiBold"/>
            </a:endParaRPr>
          </a:p>
          <a:p>
            <a:pPr marL="0" lvl="0" indent="0" algn="l" rtl="0">
              <a:lnSpc>
                <a:spcPct val="100000"/>
              </a:lnSpc>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New Users: 3,400</a:t>
            </a:r>
            <a:r>
              <a:rPr lang="en-US">
                <a:solidFill>
                  <a:schemeClr val="dk2"/>
                </a:solidFill>
                <a:latin typeface="Source Sans Pro SemiBold"/>
                <a:ea typeface="Source Sans Pro SemiBold"/>
                <a:cs typeface="Source Sans Pro SemiBold"/>
                <a:sym typeface="Source Sans Pro SemiBold"/>
              </a:rPr>
              <a:t> </a:t>
            </a:r>
            <a:endParaRPr/>
          </a:p>
        </p:txBody>
      </p:sp>
      <p:pic>
        <p:nvPicPr>
          <p:cNvPr id="288" name="Google Shape;288;p36" title="Chart"/>
          <p:cNvPicPr preferRelativeResize="0"/>
          <p:nvPr/>
        </p:nvPicPr>
        <p:blipFill>
          <a:blip r:embed="rId4">
            <a:alphaModFix/>
          </a:blip>
          <a:stretch>
            <a:fillRect/>
          </a:stretch>
        </p:blipFill>
        <p:spPr>
          <a:xfrm>
            <a:off x="6334576" y="2727225"/>
            <a:ext cx="2491101" cy="1540331"/>
          </a:xfrm>
          <a:prstGeom prst="rect">
            <a:avLst/>
          </a:prstGeom>
          <a:noFill/>
          <a:ln>
            <a:noFill/>
          </a:ln>
          <a:effectLst>
            <a:outerShdw blurRad="57150" dist="19050" dir="5400000" algn="bl" rotWithShape="0">
              <a:srgbClr val="000000">
                <a:alpha val="50000"/>
              </a:srgbClr>
            </a:outerShdw>
          </a:effectLst>
        </p:spPr>
      </p:pic>
      <p:sp>
        <p:nvSpPr>
          <p:cNvPr id="289" name="Google Shape;289;p36"/>
          <p:cNvSpPr txBox="1"/>
          <p:nvPr/>
        </p:nvSpPr>
        <p:spPr>
          <a:xfrm>
            <a:off x="6334575" y="4331675"/>
            <a:ext cx="24912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Sept - 47% completion rate</a:t>
            </a:r>
            <a:endParaRPr>
              <a:solidFill>
                <a:srgbClr val="FFFFFF"/>
              </a:solidFill>
              <a:latin typeface="Source Sans Pro SemiBold"/>
              <a:ea typeface="Source Sans Pro SemiBold"/>
              <a:cs typeface="Source Sans Pro SemiBold"/>
              <a:sym typeface="Source Sans Pro SemiBold"/>
            </a:endParaRPr>
          </a:p>
          <a:p>
            <a:pPr marL="0" lvl="0" indent="0" algn="l" rtl="0">
              <a:spcBef>
                <a:spcPts val="0"/>
              </a:spcBef>
              <a:spcAft>
                <a:spcPts val="0"/>
              </a:spcAft>
              <a:buNone/>
            </a:pPr>
            <a:r>
              <a:rPr lang="en-US">
                <a:solidFill>
                  <a:srgbClr val="FFFFFF"/>
                </a:solidFill>
                <a:latin typeface="Source Sans Pro SemiBold"/>
                <a:ea typeface="Source Sans Pro SemiBold"/>
                <a:cs typeface="Source Sans Pro SemiBold"/>
                <a:sym typeface="Source Sans Pro SemiBold"/>
              </a:rPr>
              <a:t>Total Submissions -  27,193</a:t>
            </a:r>
            <a:endParaRPr/>
          </a:p>
        </p:txBody>
      </p:sp>
    </p:spTree>
    <p:extLst>
      <p:ext uri="{BB962C8B-B14F-4D97-AF65-F5344CB8AC3E}">
        <p14:creationId xmlns:p14="http://schemas.microsoft.com/office/powerpoint/2010/main" val="2655796047"/>
      </p:ext>
    </p:extLst>
  </p:cSld>
  <p:clrMapOvr>
    <a:masterClrMapping/>
  </p:clrMapOvr>
</p:sld>
</file>

<file path=ppt/theme/theme1.xml><?xml version="1.0" encoding="utf-8"?>
<a:theme xmlns:a="http://schemas.openxmlformats.org/drawingml/2006/main" name="DSVA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2305</Words>
  <Application>Microsoft Macintosh PowerPoint</Application>
  <PresentationFormat>On-screen Show (16:9)</PresentationFormat>
  <Paragraphs>277</Paragraphs>
  <Slides>26</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Proxima Nova Semibold</vt:lpstr>
      <vt:lpstr>Source Sans Pro SemiBold</vt:lpstr>
      <vt:lpstr>Source Sans Pro</vt:lpstr>
      <vt:lpstr>Proxima Nova</vt:lpstr>
      <vt:lpstr>Apple Color Emoji</vt:lpstr>
      <vt:lpstr>Calibri</vt:lpstr>
      <vt:lpstr>Arial</vt:lpstr>
      <vt:lpstr>Wingdings</vt:lpstr>
      <vt:lpstr>DSVA Template</vt:lpstr>
      <vt:lpstr>PowerPoint Presentation</vt:lpstr>
      <vt:lpstr>PowerPoint Presentation</vt:lpstr>
      <vt:lpstr>PowerPoint Presentation</vt:lpstr>
      <vt:lpstr>VAOSR Product Principles</vt:lpstr>
      <vt:lpstr>Purpose of the Monthly Stakeholder Demo + Roadmap &amp; Backlog Review </vt:lpstr>
      <vt:lpstr>Goals of the Monthly Stakeholder Demo + Roadmap &amp; Backlog Review </vt:lpstr>
      <vt:lpstr>Stakeholder Expectations for the Monthly Demo + Roadmap &amp; Backlog Review </vt:lpstr>
      <vt:lpstr>PowerPoint Presentation</vt:lpstr>
      <vt:lpstr>Month in Review</vt:lpstr>
      <vt:lpstr>VVC Appointments</vt:lpstr>
      <vt:lpstr>Cerner Offboarding Iteration</vt:lpstr>
      <vt:lpstr>VA Request Product Analytics &amp; Feedback</vt:lpstr>
      <vt:lpstr>Iteration on Facility Selection page for VA Requests</vt:lpstr>
      <vt:lpstr>Historical Comparisons</vt:lpstr>
      <vt:lpstr>Roadmap &amp; Backlog</vt:lpstr>
      <vt:lpstr>Status and Roadmap Update VAOS-R Services </vt:lpstr>
      <vt:lpstr>VAOS Milestone 1 (Time to Market/TtM)</vt:lpstr>
      <vt:lpstr>TtM- System Design Document Progress</vt:lpstr>
      <vt:lpstr>Recent Discussions &amp; Decisions</vt:lpstr>
      <vt:lpstr>Recent Updates</vt:lpstr>
      <vt:lpstr>VAOS v1 Streamlined Interface</vt:lpstr>
      <vt:lpstr>Critical updates, action items, decisions, &amp; questions</vt:lpstr>
      <vt:lpstr>Critical updates </vt:lpstr>
      <vt:lpstr>Action Items, Questions, &amp; Decisions: VVC</vt:lpstr>
      <vt:lpstr>Action Items, Questions, &amp; Decisions: Cerner handoff</vt:lpstr>
      <vt:lpstr>Action Items, Questions, &amp; Decisions:  Facility Selection &amp;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Alexanderson, Lauren</cp:lastModifiedBy>
  <cp:revision>21</cp:revision>
  <dcterms:modified xsi:type="dcterms:W3CDTF">2020-10-07T22:29:50Z</dcterms:modified>
</cp:coreProperties>
</file>